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sldIdLst>
    <p:sldId id="256" r:id="rId5"/>
    <p:sldId id="304" r:id="rId6"/>
    <p:sldId id="918" r:id="rId7"/>
    <p:sldId id="957" r:id="rId8"/>
    <p:sldId id="964" r:id="rId9"/>
    <p:sldId id="961" r:id="rId10"/>
    <p:sldId id="954" r:id="rId11"/>
    <p:sldId id="268" r:id="rId12"/>
    <p:sldId id="984" r:id="rId13"/>
    <p:sldId id="986" r:id="rId14"/>
    <p:sldId id="988" r:id="rId15"/>
    <p:sldId id="269" r:id="rId16"/>
    <p:sldId id="983" r:id="rId17"/>
    <p:sldId id="987" r:id="rId18"/>
    <p:sldId id="965" r:id="rId19"/>
    <p:sldId id="969" r:id="rId20"/>
    <p:sldId id="973" r:id="rId21"/>
    <p:sldId id="974" r:id="rId22"/>
    <p:sldId id="975" r:id="rId23"/>
    <p:sldId id="976" r:id="rId24"/>
    <p:sldId id="977" r:id="rId25"/>
    <p:sldId id="978" r:id="rId26"/>
    <p:sldId id="979" r:id="rId27"/>
    <p:sldId id="980" r:id="rId28"/>
    <p:sldId id="981" r:id="rId29"/>
    <p:sldId id="982" r:id="rId30"/>
    <p:sldId id="962" r:id="rId31"/>
    <p:sldId id="917" r:id="rId32"/>
    <p:sldId id="27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8D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15"/>
    <p:restoredTop sz="96390"/>
  </p:normalViewPr>
  <p:slideViewPr>
    <p:cSldViewPr snapToGrid="0" snapToObjects="1">
      <p:cViewPr varScale="1">
        <p:scale>
          <a:sx n="110" d="100"/>
          <a:sy n="110" d="100"/>
        </p:scale>
        <p:origin x="432" y="108"/>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95DD4E-6378-41A2-B999-3512648A6FCF}" type="datetimeFigureOut">
              <a:rPr lang="en-US" smtClean="0"/>
              <a:t>9/18/2020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714016-AE2E-4C41-818F-C671BEB9DC54}" type="slidenum">
              <a:rPr lang="en-US" smtClean="0"/>
              <a:t>‹#›</a:t>
            </a:fld>
            <a:endParaRPr lang="en-US"/>
          </a:p>
        </p:txBody>
      </p:sp>
    </p:spTree>
    <p:extLst>
      <p:ext uri="{BB962C8B-B14F-4D97-AF65-F5344CB8AC3E}">
        <p14:creationId xmlns:p14="http://schemas.microsoft.com/office/powerpoint/2010/main" val="379875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DONE</a:t>
            </a:r>
          </a:p>
        </p:txBody>
      </p:sp>
      <p:sp>
        <p:nvSpPr>
          <p:cNvPr id="4" name="Slide Number Placeholder 3"/>
          <p:cNvSpPr>
            <a:spLocks noGrp="1"/>
          </p:cNvSpPr>
          <p:nvPr>
            <p:ph type="sldNum" sz="quarter" idx="5"/>
          </p:nvPr>
        </p:nvSpPr>
        <p:spPr/>
        <p:txBody>
          <a:bodyPr/>
          <a:lstStyle/>
          <a:p>
            <a:fld id="{075899C5-DF44-4A25-8D41-B7E667C5FEA7}" type="slidenum">
              <a:rPr lang="en-US" smtClean="0"/>
              <a:t>2</a:t>
            </a:fld>
            <a:endParaRPr lang="en-US"/>
          </a:p>
        </p:txBody>
      </p:sp>
    </p:spTree>
    <p:extLst>
      <p:ext uri="{BB962C8B-B14F-4D97-AF65-F5344CB8AC3E}">
        <p14:creationId xmlns:p14="http://schemas.microsoft.com/office/powerpoint/2010/main" val="1333714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DONE</a:t>
            </a:r>
          </a:p>
        </p:txBody>
      </p:sp>
      <p:sp>
        <p:nvSpPr>
          <p:cNvPr id="4" name="Slide Number Placeholder 3"/>
          <p:cNvSpPr>
            <a:spLocks noGrp="1"/>
          </p:cNvSpPr>
          <p:nvPr>
            <p:ph type="sldNum" sz="quarter" idx="5"/>
          </p:nvPr>
        </p:nvSpPr>
        <p:spPr/>
        <p:txBody>
          <a:bodyPr/>
          <a:lstStyle/>
          <a:p>
            <a:fld id="{075899C5-DF44-4A25-8D41-B7E667C5FEA7}" type="slidenum">
              <a:rPr lang="en-US" smtClean="0"/>
              <a:t>3</a:t>
            </a:fld>
            <a:endParaRPr lang="en-US"/>
          </a:p>
        </p:txBody>
      </p:sp>
    </p:spTree>
    <p:extLst>
      <p:ext uri="{BB962C8B-B14F-4D97-AF65-F5344CB8AC3E}">
        <p14:creationId xmlns:p14="http://schemas.microsoft.com/office/powerpoint/2010/main" val="2170464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DONE</a:t>
            </a:r>
          </a:p>
        </p:txBody>
      </p:sp>
      <p:sp>
        <p:nvSpPr>
          <p:cNvPr id="4" name="Slide Number Placeholder 3"/>
          <p:cNvSpPr>
            <a:spLocks noGrp="1"/>
          </p:cNvSpPr>
          <p:nvPr>
            <p:ph type="sldNum" sz="quarter" idx="5"/>
          </p:nvPr>
        </p:nvSpPr>
        <p:spPr/>
        <p:txBody>
          <a:bodyPr/>
          <a:lstStyle/>
          <a:p>
            <a:fld id="{075899C5-DF44-4A25-8D41-B7E667C5FEA7}" type="slidenum">
              <a:rPr lang="en-US" smtClean="0"/>
              <a:t>4</a:t>
            </a:fld>
            <a:endParaRPr lang="en-US"/>
          </a:p>
        </p:txBody>
      </p:sp>
    </p:spTree>
    <p:extLst>
      <p:ext uri="{BB962C8B-B14F-4D97-AF65-F5344CB8AC3E}">
        <p14:creationId xmlns:p14="http://schemas.microsoft.com/office/powerpoint/2010/main" val="771159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I’d like to turn it over to you to share -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“Good Beginnings Last a Lifetime” campaign and how consistent messaging with community partners can support early childhood in communities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next steps we determine tomorrow when we meet with KCSL</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Kansas workforce registry update</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This 8/31 message from Hannah: </a:t>
            </a:r>
            <a:r>
              <a:rPr lang="en-US" sz="1200" i="1" kern="1200" dirty="0">
                <a:solidFill>
                  <a:schemeClr val="tx1"/>
                </a:solidFill>
                <a:effectLst/>
                <a:latin typeface="+mn-lt"/>
                <a:ea typeface="+mn-ea"/>
                <a:cs typeface="+mn-cs"/>
              </a:rPr>
              <a:t>I’m reaching out to follow up about our Recommendations Panel Survey for technical capacity. During a meeting on Friday with the CPPR team and the Cabinet team we decided it would be best to table this query for a later date. Right now we don’t have the capacity to systematically collect data, quantify it, and strategically analyze it. This is definitely something we will need to revisit down the line when we have a better picture of the big picture so to speak. Happy Monday!</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Any other information you/Hannah/the Core Team determine we need to share with the Panel</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How does that sound?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Amanda</a:t>
            </a:r>
          </a:p>
          <a:p>
            <a:endParaRPr lang="en-US" dirty="0"/>
          </a:p>
        </p:txBody>
      </p:sp>
      <p:sp>
        <p:nvSpPr>
          <p:cNvPr id="4" name="Slide Number Placeholder 3"/>
          <p:cNvSpPr>
            <a:spLocks noGrp="1"/>
          </p:cNvSpPr>
          <p:nvPr>
            <p:ph type="sldNum" sz="quarter" idx="5"/>
          </p:nvPr>
        </p:nvSpPr>
        <p:spPr/>
        <p:txBody>
          <a:bodyPr/>
          <a:lstStyle/>
          <a:p>
            <a:fld id="{075899C5-DF44-4A25-8D41-B7E667C5FEA7}" type="slidenum">
              <a:rPr lang="en-US" smtClean="0"/>
              <a:t>5</a:t>
            </a:fld>
            <a:endParaRPr lang="en-US"/>
          </a:p>
        </p:txBody>
      </p:sp>
    </p:spTree>
    <p:extLst>
      <p:ext uri="{BB962C8B-B14F-4D97-AF65-F5344CB8AC3E}">
        <p14:creationId xmlns:p14="http://schemas.microsoft.com/office/powerpoint/2010/main" val="2399176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DONE</a:t>
            </a:r>
          </a:p>
        </p:txBody>
      </p:sp>
      <p:sp>
        <p:nvSpPr>
          <p:cNvPr id="4" name="Slide Number Placeholder 3"/>
          <p:cNvSpPr>
            <a:spLocks noGrp="1"/>
          </p:cNvSpPr>
          <p:nvPr>
            <p:ph type="sldNum" sz="quarter" idx="5"/>
          </p:nvPr>
        </p:nvSpPr>
        <p:spPr/>
        <p:txBody>
          <a:bodyPr/>
          <a:lstStyle/>
          <a:p>
            <a:fld id="{075899C5-DF44-4A25-8D41-B7E667C5FEA7}" type="slidenum">
              <a:rPr lang="en-US" smtClean="0"/>
              <a:t>6</a:t>
            </a:fld>
            <a:endParaRPr lang="en-US"/>
          </a:p>
        </p:txBody>
      </p:sp>
    </p:spTree>
    <p:extLst>
      <p:ext uri="{BB962C8B-B14F-4D97-AF65-F5344CB8AC3E}">
        <p14:creationId xmlns:p14="http://schemas.microsoft.com/office/powerpoint/2010/main" val="753003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Framing: We are six months in to the COVID-19 pandemic, and there’s been a </a:t>
            </a:r>
          </a:p>
          <a:p>
            <a:r>
              <a:rPr lang="en-US" dirty="0"/>
              <a:t>Time for the Panel to reflect on what we’ve learned in the last six months and share feedback about important considerations as we move forward</a:t>
            </a:r>
          </a:p>
          <a:p>
            <a:endParaRPr lang="en-US" dirty="0"/>
          </a:p>
        </p:txBody>
      </p:sp>
      <p:sp>
        <p:nvSpPr>
          <p:cNvPr id="4" name="Slide Number Placeholder 3"/>
          <p:cNvSpPr>
            <a:spLocks noGrp="1"/>
          </p:cNvSpPr>
          <p:nvPr>
            <p:ph type="sldNum" sz="quarter" idx="5"/>
          </p:nvPr>
        </p:nvSpPr>
        <p:spPr/>
        <p:txBody>
          <a:bodyPr/>
          <a:lstStyle/>
          <a:p>
            <a:fld id="{43714016-AE2E-4C41-818F-C671BEB9DC54}" type="slidenum">
              <a:rPr lang="en-US" smtClean="0"/>
              <a:t>8</a:t>
            </a:fld>
            <a:endParaRPr lang="en-US"/>
          </a:p>
        </p:txBody>
      </p:sp>
    </p:spTree>
    <p:extLst>
      <p:ext uri="{BB962C8B-B14F-4D97-AF65-F5344CB8AC3E}">
        <p14:creationId xmlns:p14="http://schemas.microsoft.com/office/powerpoint/2010/main" val="1715004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DONE </a:t>
            </a:r>
          </a:p>
        </p:txBody>
      </p:sp>
      <p:sp>
        <p:nvSpPr>
          <p:cNvPr id="4" name="Slide Number Placeholder 3"/>
          <p:cNvSpPr>
            <a:spLocks noGrp="1"/>
          </p:cNvSpPr>
          <p:nvPr>
            <p:ph type="sldNum" sz="quarter" idx="5"/>
          </p:nvPr>
        </p:nvSpPr>
        <p:spPr/>
        <p:txBody>
          <a:bodyPr/>
          <a:lstStyle/>
          <a:p>
            <a:fld id="{075899C5-DF44-4A25-8D41-B7E667C5FEA7}" type="slidenum">
              <a:rPr lang="en-US" smtClean="0"/>
              <a:t>9</a:t>
            </a:fld>
            <a:endParaRPr lang="en-US"/>
          </a:p>
        </p:txBody>
      </p:sp>
    </p:spTree>
    <p:extLst>
      <p:ext uri="{BB962C8B-B14F-4D97-AF65-F5344CB8AC3E}">
        <p14:creationId xmlns:p14="http://schemas.microsoft.com/office/powerpoint/2010/main" val="1994297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5899C5-DF44-4A25-8D41-B7E667C5FEA7}" type="slidenum">
              <a:rPr lang="en-US" smtClean="0"/>
              <a:t>10</a:t>
            </a:fld>
            <a:endParaRPr lang="en-US"/>
          </a:p>
        </p:txBody>
      </p:sp>
    </p:spTree>
    <p:extLst>
      <p:ext uri="{BB962C8B-B14F-4D97-AF65-F5344CB8AC3E}">
        <p14:creationId xmlns:p14="http://schemas.microsoft.com/office/powerpoint/2010/main" val="504604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keeping you up at night?</a:t>
            </a:r>
          </a:p>
          <a:p>
            <a:r>
              <a:rPr lang="en-US" dirty="0"/>
              <a:t>How might we address needs and wants</a:t>
            </a:r>
          </a:p>
        </p:txBody>
      </p:sp>
      <p:sp>
        <p:nvSpPr>
          <p:cNvPr id="4" name="Slide Number Placeholder 3"/>
          <p:cNvSpPr>
            <a:spLocks noGrp="1"/>
          </p:cNvSpPr>
          <p:nvPr>
            <p:ph type="sldNum" sz="quarter" idx="5"/>
          </p:nvPr>
        </p:nvSpPr>
        <p:spPr/>
        <p:txBody>
          <a:bodyPr/>
          <a:lstStyle/>
          <a:p>
            <a:fld id="{075899C5-DF44-4A25-8D41-B7E667C5FEA7}" type="slidenum">
              <a:rPr lang="en-US" smtClean="0"/>
              <a:t>11</a:t>
            </a:fld>
            <a:endParaRPr lang="en-US"/>
          </a:p>
        </p:txBody>
      </p:sp>
    </p:spTree>
    <p:extLst>
      <p:ext uri="{BB962C8B-B14F-4D97-AF65-F5344CB8AC3E}">
        <p14:creationId xmlns:p14="http://schemas.microsoft.com/office/powerpoint/2010/main" val="43566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DONE</a:t>
            </a:r>
          </a:p>
        </p:txBody>
      </p:sp>
      <p:sp>
        <p:nvSpPr>
          <p:cNvPr id="4" name="Slide Number Placeholder 3"/>
          <p:cNvSpPr>
            <a:spLocks noGrp="1"/>
          </p:cNvSpPr>
          <p:nvPr>
            <p:ph type="sldNum" sz="quarter" idx="5"/>
          </p:nvPr>
        </p:nvSpPr>
        <p:spPr/>
        <p:txBody>
          <a:bodyPr/>
          <a:lstStyle/>
          <a:p>
            <a:fld id="{075899C5-DF44-4A25-8D41-B7E667C5FEA7}" type="slidenum">
              <a:rPr lang="en-US" smtClean="0"/>
              <a:t>13</a:t>
            </a:fld>
            <a:endParaRPr lang="en-US"/>
          </a:p>
        </p:txBody>
      </p:sp>
    </p:spTree>
    <p:extLst>
      <p:ext uri="{BB962C8B-B14F-4D97-AF65-F5344CB8AC3E}">
        <p14:creationId xmlns:p14="http://schemas.microsoft.com/office/powerpoint/2010/main" val="406754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DONE</a:t>
            </a:r>
          </a:p>
        </p:txBody>
      </p:sp>
      <p:sp>
        <p:nvSpPr>
          <p:cNvPr id="4" name="Slide Number Placeholder 3"/>
          <p:cNvSpPr>
            <a:spLocks noGrp="1"/>
          </p:cNvSpPr>
          <p:nvPr>
            <p:ph type="sldNum" sz="quarter" idx="5"/>
          </p:nvPr>
        </p:nvSpPr>
        <p:spPr/>
        <p:txBody>
          <a:bodyPr/>
          <a:lstStyle/>
          <a:p>
            <a:fld id="{075899C5-DF44-4A25-8D41-B7E667C5FEA7}" type="slidenum">
              <a:rPr lang="en-US" smtClean="0"/>
              <a:t>14</a:t>
            </a:fld>
            <a:endParaRPr lang="en-US"/>
          </a:p>
        </p:txBody>
      </p:sp>
    </p:spTree>
    <p:extLst>
      <p:ext uri="{BB962C8B-B14F-4D97-AF65-F5344CB8AC3E}">
        <p14:creationId xmlns:p14="http://schemas.microsoft.com/office/powerpoint/2010/main" val="9404476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Preface – we know there are quite a few groups here, and we might not make it through them all today. </a:t>
            </a:r>
          </a:p>
          <a:p>
            <a:endParaRPr lang="en-US" dirty="0"/>
          </a:p>
        </p:txBody>
      </p:sp>
      <p:sp>
        <p:nvSpPr>
          <p:cNvPr id="4" name="Slide Number Placeholder 3"/>
          <p:cNvSpPr>
            <a:spLocks noGrp="1"/>
          </p:cNvSpPr>
          <p:nvPr>
            <p:ph type="sldNum" sz="quarter" idx="5"/>
          </p:nvPr>
        </p:nvSpPr>
        <p:spPr/>
        <p:txBody>
          <a:bodyPr/>
          <a:lstStyle/>
          <a:p>
            <a:fld id="{075899C5-DF44-4A25-8D41-B7E667C5FEA7}" type="slidenum">
              <a:rPr lang="en-US" smtClean="0"/>
              <a:t>15</a:t>
            </a:fld>
            <a:endParaRPr lang="en-US"/>
          </a:p>
        </p:txBody>
      </p:sp>
    </p:spTree>
    <p:extLst>
      <p:ext uri="{BB962C8B-B14F-4D97-AF65-F5344CB8AC3E}">
        <p14:creationId xmlns:p14="http://schemas.microsoft.com/office/powerpoint/2010/main" val="2057922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DONE</a:t>
            </a:r>
          </a:p>
        </p:txBody>
      </p:sp>
      <p:sp>
        <p:nvSpPr>
          <p:cNvPr id="4" name="Slide Number Placeholder 3"/>
          <p:cNvSpPr>
            <a:spLocks noGrp="1"/>
          </p:cNvSpPr>
          <p:nvPr>
            <p:ph type="sldNum" sz="quarter" idx="5"/>
          </p:nvPr>
        </p:nvSpPr>
        <p:spPr/>
        <p:txBody>
          <a:bodyPr/>
          <a:lstStyle/>
          <a:p>
            <a:fld id="{075899C5-DF44-4A25-8D41-B7E667C5FEA7}" type="slidenum">
              <a:rPr lang="en-US" smtClean="0"/>
              <a:t>16</a:t>
            </a:fld>
            <a:endParaRPr lang="en-US"/>
          </a:p>
        </p:txBody>
      </p:sp>
    </p:spTree>
    <p:extLst>
      <p:ext uri="{BB962C8B-B14F-4D97-AF65-F5344CB8AC3E}">
        <p14:creationId xmlns:p14="http://schemas.microsoft.com/office/powerpoint/2010/main" val="2878750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Gail will speak to this</a:t>
            </a:r>
          </a:p>
          <a:p>
            <a:r>
              <a:rPr lang="en-US" dirty="0"/>
              <a:t>Will plan to present in more detail at *********** what meeting?</a:t>
            </a:r>
          </a:p>
          <a:p>
            <a:r>
              <a:rPr lang="en-US" dirty="0"/>
              <a:t>Ties into last month’s GBLL presentation &amp; the interest of Panel members to form a work group for community/Chamber messaging</a:t>
            </a:r>
          </a:p>
        </p:txBody>
      </p:sp>
      <p:sp>
        <p:nvSpPr>
          <p:cNvPr id="4" name="Slide Number Placeholder 3"/>
          <p:cNvSpPr>
            <a:spLocks noGrp="1"/>
          </p:cNvSpPr>
          <p:nvPr>
            <p:ph type="sldNum" sz="quarter" idx="5"/>
          </p:nvPr>
        </p:nvSpPr>
        <p:spPr/>
        <p:txBody>
          <a:bodyPr/>
          <a:lstStyle/>
          <a:p>
            <a:fld id="{075899C5-DF44-4A25-8D41-B7E667C5FEA7}" type="slidenum">
              <a:rPr lang="en-US" smtClean="0"/>
              <a:t>17</a:t>
            </a:fld>
            <a:endParaRPr lang="en-US"/>
          </a:p>
        </p:txBody>
      </p:sp>
    </p:spTree>
    <p:extLst>
      <p:ext uri="{BB962C8B-B14F-4D97-AF65-F5344CB8AC3E}">
        <p14:creationId xmlns:p14="http://schemas.microsoft.com/office/powerpoint/2010/main" val="39825286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DONE</a:t>
            </a:r>
          </a:p>
          <a:p>
            <a:endParaRPr lang="en-US" dirty="0"/>
          </a:p>
          <a:p>
            <a:r>
              <a:rPr lang="en-US" sz="1200" kern="1200" dirty="0">
                <a:solidFill>
                  <a:schemeClr val="tx1"/>
                </a:solidFill>
                <a:effectLst/>
                <a:latin typeface="+mn-lt"/>
                <a:ea typeface="+mn-ea"/>
                <a:cs typeface="+mn-cs"/>
              </a:rPr>
              <a:t>As an afterthought – do you want to add this to the notes section of the page?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Areas of focus for the CC-SIT include, but are not limited to: identifying and addressing the root causes to low numbers of regulated facilities; identifying strategies for providing technical assistance to communities wanting to expand options, including sharing and collaboration across facilities/providers; funding and sustainability (support needs of early learning environments—to support safety, development, meeting regulations, etc.); addressing the needs of the workforce (professional development, recognition, recruitment, retention, etc.); discuss and address the need for increased access to health insurance and benefits for the child care workforce, potential for increased providers/capacity, and population health improvements/impact; supports to family child care and small centers in rural areas; benefits and effective use of mixed age groups; and review group size and ratio regulations.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Lori</a:t>
            </a:r>
          </a:p>
          <a:p>
            <a:endParaRPr lang="en-US" dirty="0"/>
          </a:p>
        </p:txBody>
      </p:sp>
      <p:sp>
        <p:nvSpPr>
          <p:cNvPr id="4" name="Slide Number Placeholder 3"/>
          <p:cNvSpPr>
            <a:spLocks noGrp="1"/>
          </p:cNvSpPr>
          <p:nvPr>
            <p:ph type="sldNum" sz="quarter" idx="5"/>
          </p:nvPr>
        </p:nvSpPr>
        <p:spPr/>
        <p:txBody>
          <a:bodyPr/>
          <a:lstStyle/>
          <a:p>
            <a:fld id="{075899C5-DF44-4A25-8D41-B7E667C5FEA7}" type="slidenum">
              <a:rPr lang="en-US" smtClean="0"/>
              <a:t>18</a:t>
            </a:fld>
            <a:endParaRPr lang="en-US"/>
          </a:p>
        </p:txBody>
      </p:sp>
    </p:spTree>
    <p:extLst>
      <p:ext uri="{BB962C8B-B14F-4D97-AF65-F5344CB8AC3E}">
        <p14:creationId xmlns:p14="http://schemas.microsoft.com/office/powerpoint/2010/main" val="1846200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Heather Smith			DONE</a:t>
            </a:r>
          </a:p>
          <a:p>
            <a:r>
              <a:rPr lang="en-US" dirty="0"/>
              <a:t>Director,</a:t>
            </a:r>
          </a:p>
          <a:p>
            <a:r>
              <a:rPr lang="en-US" dirty="0"/>
              <a:t>Special Health Services</a:t>
            </a:r>
          </a:p>
          <a:p>
            <a:r>
              <a:rPr lang="en-US" dirty="0"/>
              <a:t>(785) 296-4747</a:t>
            </a:r>
          </a:p>
          <a:p>
            <a:r>
              <a:rPr lang="en-US" dirty="0"/>
              <a:t>Heather.Smith@ks.gov</a:t>
            </a:r>
          </a:p>
          <a:p>
            <a:endParaRPr lang="en-US" dirty="0"/>
          </a:p>
          <a:p>
            <a:r>
              <a:rPr lang="en-US" dirty="0"/>
              <a:t>9/11 email to C. Sines for any additional feedback</a:t>
            </a:r>
          </a:p>
          <a:p>
            <a:r>
              <a:rPr lang="en-US" dirty="0"/>
              <a:t>	</a:t>
            </a:r>
          </a:p>
          <a:p>
            <a:endParaRPr lang="en-US" dirty="0"/>
          </a:p>
          <a:p>
            <a:r>
              <a:rPr lang="en-US" dirty="0" err="1"/>
              <a:t>Kayzy</a:t>
            </a:r>
            <a:r>
              <a:rPr lang="en-US" dirty="0"/>
              <a:t> Bigler</a:t>
            </a:r>
          </a:p>
          <a:p>
            <a:r>
              <a:rPr lang="en-US" dirty="0"/>
              <a:t>Program Manager,</a:t>
            </a:r>
          </a:p>
          <a:p>
            <a:r>
              <a:rPr lang="en-US" dirty="0"/>
              <a:t>Special Health Care Needs</a:t>
            </a:r>
          </a:p>
          <a:p>
            <a:r>
              <a:rPr lang="en-US" dirty="0"/>
              <a:t>(785) 296-1316</a:t>
            </a:r>
          </a:p>
          <a:p>
            <a:r>
              <a:rPr lang="en-US" dirty="0"/>
              <a:t>Kayzy.Bigler@ks.gov</a:t>
            </a:r>
          </a:p>
        </p:txBody>
      </p:sp>
      <p:sp>
        <p:nvSpPr>
          <p:cNvPr id="4" name="Slide Number Placeholder 3"/>
          <p:cNvSpPr>
            <a:spLocks noGrp="1"/>
          </p:cNvSpPr>
          <p:nvPr>
            <p:ph type="sldNum" sz="quarter" idx="5"/>
          </p:nvPr>
        </p:nvSpPr>
        <p:spPr/>
        <p:txBody>
          <a:bodyPr/>
          <a:lstStyle/>
          <a:p>
            <a:fld id="{075899C5-DF44-4A25-8D41-B7E667C5FEA7}" type="slidenum">
              <a:rPr lang="en-US" smtClean="0"/>
              <a:t>19</a:t>
            </a:fld>
            <a:endParaRPr lang="en-US"/>
          </a:p>
        </p:txBody>
      </p:sp>
    </p:spTree>
    <p:extLst>
      <p:ext uri="{BB962C8B-B14F-4D97-AF65-F5344CB8AC3E}">
        <p14:creationId xmlns:p14="http://schemas.microsoft.com/office/powerpoint/2010/main" val="1566304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DONE</a:t>
            </a:r>
          </a:p>
        </p:txBody>
      </p:sp>
      <p:sp>
        <p:nvSpPr>
          <p:cNvPr id="4" name="Slide Number Placeholder 3"/>
          <p:cNvSpPr>
            <a:spLocks noGrp="1"/>
          </p:cNvSpPr>
          <p:nvPr>
            <p:ph type="sldNum" sz="quarter" idx="5"/>
          </p:nvPr>
        </p:nvSpPr>
        <p:spPr/>
        <p:txBody>
          <a:bodyPr/>
          <a:lstStyle/>
          <a:p>
            <a:fld id="{075899C5-DF44-4A25-8D41-B7E667C5FEA7}" type="slidenum">
              <a:rPr lang="en-US" smtClean="0"/>
              <a:t>20</a:t>
            </a:fld>
            <a:endParaRPr lang="en-US"/>
          </a:p>
        </p:txBody>
      </p:sp>
    </p:spTree>
    <p:extLst>
      <p:ext uri="{BB962C8B-B14F-4D97-AF65-F5344CB8AC3E}">
        <p14:creationId xmlns:p14="http://schemas.microsoft.com/office/powerpoint/2010/main" val="1217444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DONE</a:t>
            </a:r>
          </a:p>
        </p:txBody>
      </p:sp>
      <p:sp>
        <p:nvSpPr>
          <p:cNvPr id="4" name="Slide Number Placeholder 3"/>
          <p:cNvSpPr>
            <a:spLocks noGrp="1"/>
          </p:cNvSpPr>
          <p:nvPr>
            <p:ph type="sldNum" sz="quarter" idx="5"/>
          </p:nvPr>
        </p:nvSpPr>
        <p:spPr/>
        <p:txBody>
          <a:bodyPr/>
          <a:lstStyle/>
          <a:p>
            <a:fld id="{075899C5-DF44-4A25-8D41-B7E667C5FEA7}" type="slidenum">
              <a:rPr lang="en-US" smtClean="0"/>
              <a:t>21</a:t>
            </a:fld>
            <a:endParaRPr lang="en-US"/>
          </a:p>
        </p:txBody>
      </p:sp>
    </p:spTree>
    <p:extLst>
      <p:ext uri="{BB962C8B-B14F-4D97-AF65-F5344CB8AC3E}">
        <p14:creationId xmlns:p14="http://schemas.microsoft.com/office/powerpoint/2010/main" val="2290478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Kelly Mark is the staff – DONE</a:t>
            </a:r>
          </a:p>
        </p:txBody>
      </p:sp>
      <p:sp>
        <p:nvSpPr>
          <p:cNvPr id="4" name="Slide Number Placeholder 3"/>
          <p:cNvSpPr>
            <a:spLocks noGrp="1"/>
          </p:cNvSpPr>
          <p:nvPr>
            <p:ph type="sldNum" sz="quarter" idx="5"/>
          </p:nvPr>
        </p:nvSpPr>
        <p:spPr/>
        <p:txBody>
          <a:bodyPr/>
          <a:lstStyle/>
          <a:p>
            <a:fld id="{075899C5-DF44-4A25-8D41-B7E667C5FEA7}" type="slidenum">
              <a:rPr lang="en-US" smtClean="0"/>
              <a:t>22</a:t>
            </a:fld>
            <a:endParaRPr lang="en-US"/>
          </a:p>
        </p:txBody>
      </p:sp>
    </p:spTree>
    <p:extLst>
      <p:ext uri="{BB962C8B-B14F-4D97-AF65-F5344CB8AC3E}">
        <p14:creationId xmlns:p14="http://schemas.microsoft.com/office/powerpoint/2010/main" val="26403606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Rachel Anno and/ or Jenny Buller (KU)  is the contact 			</a:t>
            </a:r>
          </a:p>
          <a:p>
            <a:r>
              <a:rPr lang="en-US" dirty="0"/>
              <a:t>DONE</a:t>
            </a:r>
          </a:p>
        </p:txBody>
      </p:sp>
      <p:sp>
        <p:nvSpPr>
          <p:cNvPr id="4" name="Slide Number Placeholder 3"/>
          <p:cNvSpPr>
            <a:spLocks noGrp="1"/>
          </p:cNvSpPr>
          <p:nvPr>
            <p:ph type="sldNum" sz="quarter" idx="5"/>
          </p:nvPr>
        </p:nvSpPr>
        <p:spPr/>
        <p:txBody>
          <a:bodyPr/>
          <a:lstStyle/>
          <a:p>
            <a:fld id="{075899C5-DF44-4A25-8D41-B7E667C5FEA7}" type="slidenum">
              <a:rPr lang="en-US" smtClean="0"/>
              <a:t>23</a:t>
            </a:fld>
            <a:endParaRPr lang="en-US"/>
          </a:p>
        </p:txBody>
      </p:sp>
    </p:spTree>
    <p:extLst>
      <p:ext uri="{BB962C8B-B14F-4D97-AF65-F5344CB8AC3E}">
        <p14:creationId xmlns:p14="http://schemas.microsoft.com/office/powerpoint/2010/main" val="24890826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DONE</a:t>
            </a:r>
          </a:p>
        </p:txBody>
      </p:sp>
      <p:sp>
        <p:nvSpPr>
          <p:cNvPr id="4" name="Slide Number Placeholder 3"/>
          <p:cNvSpPr>
            <a:spLocks noGrp="1"/>
          </p:cNvSpPr>
          <p:nvPr>
            <p:ph type="sldNum" sz="quarter" idx="5"/>
          </p:nvPr>
        </p:nvSpPr>
        <p:spPr/>
        <p:txBody>
          <a:bodyPr/>
          <a:lstStyle/>
          <a:p>
            <a:fld id="{075899C5-DF44-4A25-8D41-B7E667C5FEA7}" type="slidenum">
              <a:rPr lang="en-US" smtClean="0"/>
              <a:t>24</a:t>
            </a:fld>
            <a:endParaRPr lang="en-US"/>
          </a:p>
        </p:txBody>
      </p:sp>
    </p:spTree>
    <p:extLst>
      <p:ext uri="{BB962C8B-B14F-4D97-AF65-F5344CB8AC3E}">
        <p14:creationId xmlns:p14="http://schemas.microsoft.com/office/powerpoint/2010/main" val="37219566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DONE</a:t>
            </a:r>
          </a:p>
          <a:p>
            <a:endParaRPr lang="en-US" dirty="0"/>
          </a:p>
        </p:txBody>
      </p:sp>
      <p:sp>
        <p:nvSpPr>
          <p:cNvPr id="4" name="Slide Number Placeholder 3"/>
          <p:cNvSpPr>
            <a:spLocks noGrp="1"/>
          </p:cNvSpPr>
          <p:nvPr>
            <p:ph type="sldNum" sz="quarter" idx="5"/>
          </p:nvPr>
        </p:nvSpPr>
        <p:spPr/>
        <p:txBody>
          <a:bodyPr/>
          <a:lstStyle/>
          <a:p>
            <a:fld id="{075899C5-DF44-4A25-8D41-B7E667C5FEA7}" type="slidenum">
              <a:rPr lang="en-US" smtClean="0"/>
              <a:t>25</a:t>
            </a:fld>
            <a:endParaRPr lang="en-US"/>
          </a:p>
        </p:txBody>
      </p:sp>
    </p:spTree>
    <p:extLst>
      <p:ext uri="{BB962C8B-B14F-4D97-AF65-F5344CB8AC3E}">
        <p14:creationId xmlns:p14="http://schemas.microsoft.com/office/powerpoint/2010/main" val="7889616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DONE</a:t>
            </a:r>
          </a:p>
        </p:txBody>
      </p:sp>
      <p:sp>
        <p:nvSpPr>
          <p:cNvPr id="4" name="Slide Number Placeholder 3"/>
          <p:cNvSpPr>
            <a:spLocks noGrp="1"/>
          </p:cNvSpPr>
          <p:nvPr>
            <p:ph type="sldNum" sz="quarter" idx="5"/>
          </p:nvPr>
        </p:nvSpPr>
        <p:spPr/>
        <p:txBody>
          <a:bodyPr/>
          <a:lstStyle/>
          <a:p>
            <a:fld id="{075899C5-DF44-4A25-8D41-B7E667C5FEA7}" type="slidenum">
              <a:rPr lang="en-US" smtClean="0"/>
              <a:t>26</a:t>
            </a:fld>
            <a:endParaRPr lang="en-US"/>
          </a:p>
        </p:txBody>
      </p:sp>
    </p:spTree>
    <p:extLst>
      <p:ext uri="{BB962C8B-B14F-4D97-AF65-F5344CB8AC3E}">
        <p14:creationId xmlns:p14="http://schemas.microsoft.com/office/powerpoint/2010/main" val="270507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11:15</a:t>
            </a:r>
          </a:p>
          <a:p>
            <a:r>
              <a:rPr lang="en-US" dirty="0"/>
              <a:t>Goal – inform role of Panel as connecter in the early childhood system</a:t>
            </a:r>
          </a:p>
          <a:p>
            <a:r>
              <a:rPr lang="en-US" dirty="0"/>
              <a:t>Debbie – one idea we had was that each meeting might include a quick update or feature from </a:t>
            </a:r>
          </a:p>
        </p:txBody>
      </p:sp>
      <p:sp>
        <p:nvSpPr>
          <p:cNvPr id="4" name="Slide Number Placeholder 3"/>
          <p:cNvSpPr>
            <a:spLocks noGrp="1"/>
          </p:cNvSpPr>
          <p:nvPr>
            <p:ph type="sldNum" sz="quarter" idx="5"/>
          </p:nvPr>
        </p:nvSpPr>
        <p:spPr/>
        <p:txBody>
          <a:bodyPr/>
          <a:lstStyle/>
          <a:p>
            <a:fld id="{075899C5-DF44-4A25-8D41-B7E667C5FEA7}" type="slidenum">
              <a:rPr lang="en-US" smtClean="0"/>
              <a:t>27</a:t>
            </a:fld>
            <a:endParaRPr lang="en-US"/>
          </a:p>
        </p:txBody>
      </p:sp>
    </p:spTree>
    <p:extLst>
      <p:ext uri="{BB962C8B-B14F-4D97-AF65-F5344CB8AC3E}">
        <p14:creationId xmlns:p14="http://schemas.microsoft.com/office/powerpoint/2010/main" val="2115978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11B3AE7-B731-1E44-B4DD-DA4425135765}"/>
              </a:ext>
              <a:ext uri="{C183D7F6-B498-43B3-948B-1728B52AA6E4}">
                <adec:decorative xmlns:adec="http://schemas.microsoft.com/office/drawing/2017/decorative" val="1"/>
              </a:ext>
            </a:extLst>
          </p:cNvPr>
          <p:cNvGrpSpPr/>
          <p:nvPr userDrawn="1"/>
        </p:nvGrpSpPr>
        <p:grpSpPr>
          <a:xfrm>
            <a:off x="0" y="4024255"/>
            <a:ext cx="8664826" cy="2189440"/>
            <a:chOff x="-304799" y="2254016"/>
            <a:chExt cx="6965434" cy="1597269"/>
          </a:xfrm>
          <a:solidFill>
            <a:schemeClr val="accent1"/>
          </a:solidFill>
        </p:grpSpPr>
        <p:sp>
          <p:nvSpPr>
            <p:cNvPr id="8" name="Parallelogram 7">
              <a:extLst>
                <a:ext uri="{FF2B5EF4-FFF2-40B4-BE49-F238E27FC236}">
                  <a16:creationId xmlns:a16="http://schemas.microsoft.com/office/drawing/2014/main" id="{27A45A1C-4654-D943-9E0C-A32602B02A52}"/>
                </a:ext>
                <a:ext uri="{C183D7F6-B498-43B3-948B-1728B52AA6E4}">
                  <adec:decorative xmlns:adec="http://schemas.microsoft.com/office/drawing/2017/decorative" val="1"/>
                </a:ext>
              </a:extLst>
            </p:cNvPr>
            <p:cNvSpPr/>
            <p:nvPr/>
          </p:nvSpPr>
          <p:spPr bwMode="auto">
            <a:xfrm flipV="1">
              <a:off x="2970372" y="2254016"/>
              <a:ext cx="3690263" cy="1597264"/>
            </a:xfrm>
            <a:prstGeom prst="parallelogram">
              <a:avLst>
                <a:gd name="adj" fmla="val 46312"/>
              </a:avLst>
            </a:prstGeom>
            <a:solidFill>
              <a:srgbClr val="1B2953"/>
            </a:solidFill>
            <a:ln w="9525">
              <a:noFill/>
              <a:round/>
              <a:headEnd/>
              <a:tailEnd/>
            </a:ln>
          </p:spPr>
          <p:txBody>
            <a:bodyPr vert="horz" wrap="square" lIns="91440" tIns="45720" rIns="91440" bIns="45720" numCol="1" rtlCol="0" anchor="t" anchorCtr="0" compatLnSpc="1">
              <a:prstTxWarp prst="textNoShape">
                <a:avLst/>
              </a:prstTxWarp>
              <a:noAutofit/>
            </a:bodyPr>
            <a:lstStyle/>
            <a:p>
              <a:pPr algn="ctr"/>
              <a:endParaRPr lang="en-US" dirty="0">
                <a:latin typeface="Century Gothic" panose="020B0502020202020204" pitchFamily="34" charset="0"/>
              </a:endParaRPr>
            </a:p>
          </p:txBody>
        </p:sp>
        <p:sp>
          <p:nvSpPr>
            <p:cNvPr id="9" name="Rectangle 8">
              <a:extLst>
                <a:ext uri="{FF2B5EF4-FFF2-40B4-BE49-F238E27FC236}">
                  <a16:creationId xmlns:a16="http://schemas.microsoft.com/office/drawing/2014/main" id="{8F0CF2FD-12E2-BB4F-A334-FF10968CB742}"/>
                </a:ext>
                <a:ext uri="{C183D7F6-B498-43B3-948B-1728B52AA6E4}">
                  <adec:decorative xmlns:adec="http://schemas.microsoft.com/office/drawing/2017/decorative" val="1"/>
                </a:ext>
              </a:extLst>
            </p:cNvPr>
            <p:cNvSpPr/>
            <p:nvPr/>
          </p:nvSpPr>
          <p:spPr bwMode="auto">
            <a:xfrm>
              <a:off x="-304799" y="2254020"/>
              <a:ext cx="4800599" cy="1597265"/>
            </a:xfrm>
            <a:prstGeom prst="rect">
              <a:avLst/>
            </a:prstGeom>
            <a:solidFill>
              <a:srgbClr val="1B2953"/>
            </a:solidFill>
            <a:ln w="9525">
              <a:noFill/>
              <a:round/>
              <a:headEnd/>
              <a:tailEnd/>
            </a:ln>
          </p:spPr>
          <p:txBody>
            <a:bodyPr vert="horz" wrap="square" lIns="91440" tIns="45720" rIns="91440" bIns="45720" numCol="1" rtlCol="0" anchor="t" anchorCtr="0" compatLnSpc="1">
              <a:prstTxWarp prst="textNoShape">
                <a:avLst/>
              </a:prstTxWarp>
              <a:noAutofit/>
            </a:bodyPr>
            <a:lstStyle/>
            <a:p>
              <a:pPr algn="ctr"/>
              <a:endParaRPr lang="en-US" dirty="0">
                <a:solidFill>
                  <a:srgbClr val="1B2953"/>
                </a:solidFill>
                <a:latin typeface="Century Gothic" panose="020B0502020202020204" pitchFamily="34" charset="0"/>
              </a:endParaRPr>
            </a:p>
          </p:txBody>
        </p:sp>
      </p:grpSp>
      <p:sp>
        <p:nvSpPr>
          <p:cNvPr id="2" name="Title 1">
            <a:extLst>
              <a:ext uri="{FF2B5EF4-FFF2-40B4-BE49-F238E27FC236}">
                <a16:creationId xmlns:a16="http://schemas.microsoft.com/office/drawing/2014/main" id="{AEB3793F-E3B3-E943-AA1F-459896C4023E}"/>
              </a:ext>
            </a:extLst>
          </p:cNvPr>
          <p:cNvSpPr>
            <a:spLocks noGrp="1"/>
          </p:cNvSpPr>
          <p:nvPr>
            <p:ph type="ctrTitle"/>
          </p:nvPr>
        </p:nvSpPr>
        <p:spPr>
          <a:xfrm>
            <a:off x="457200" y="4024247"/>
            <a:ext cx="6099313" cy="1425135"/>
          </a:xfrm>
        </p:spPr>
        <p:txBody>
          <a:bodyPr lIns="0" rIns="0" anchor="b">
            <a:noAutofit/>
          </a:bodyPr>
          <a:lstStyle>
            <a:lvl1pPr algn="l">
              <a:defRPr sz="36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770A3317-017A-DC4C-994A-85028D716DEB}"/>
              </a:ext>
            </a:extLst>
          </p:cNvPr>
          <p:cNvSpPr>
            <a:spLocks noGrp="1"/>
          </p:cNvSpPr>
          <p:nvPr>
            <p:ph type="subTitle" idx="1"/>
          </p:nvPr>
        </p:nvSpPr>
        <p:spPr>
          <a:xfrm>
            <a:off x="457200" y="5592045"/>
            <a:ext cx="6099313" cy="287184"/>
          </a:xfrm>
        </p:spPr>
        <p:txBody>
          <a:bodyPr lIns="0" rIns="0">
            <a:noAutofit/>
          </a:bodyPr>
          <a:lstStyle>
            <a:lvl1pPr marL="0" indent="0" algn="l">
              <a:buNone/>
              <a:defRPr sz="1600" b="1" i="0" cap="all" spc="2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Footer Placeholder 4">
            <a:extLst>
              <a:ext uri="{FF2B5EF4-FFF2-40B4-BE49-F238E27FC236}">
                <a16:creationId xmlns:a16="http://schemas.microsoft.com/office/drawing/2014/main" id="{5350AB9E-5755-BD4D-A29D-D5B85A0748D1}"/>
              </a:ext>
            </a:extLst>
          </p:cNvPr>
          <p:cNvSpPr>
            <a:spLocks noGrp="1"/>
          </p:cNvSpPr>
          <p:nvPr>
            <p:ph type="ftr" sz="quarter" idx="3"/>
          </p:nvPr>
        </p:nvSpPr>
        <p:spPr>
          <a:xfrm>
            <a:off x="6028311" y="6492875"/>
            <a:ext cx="5684520" cy="365125"/>
          </a:xfrm>
          <a:prstGeom prst="rect">
            <a:avLst/>
          </a:prstGeom>
        </p:spPr>
        <p:txBody>
          <a:bodyPr/>
          <a:lstStyle>
            <a:lvl1pPr algn="r">
              <a:defRPr sz="1200">
                <a:solidFill>
                  <a:srgbClr val="8D8D8D"/>
                </a:solidFill>
                <a:latin typeface="Century Gothic" panose="020B0502020202020204" pitchFamily="34" charset="0"/>
              </a:defRPr>
            </a:lvl1pPr>
          </a:lstStyle>
          <a:p>
            <a:endParaRPr lang="en-US" dirty="0"/>
          </a:p>
        </p:txBody>
      </p:sp>
      <p:sp>
        <p:nvSpPr>
          <p:cNvPr id="12" name="Slide Number Placeholder 5">
            <a:extLst>
              <a:ext uri="{FF2B5EF4-FFF2-40B4-BE49-F238E27FC236}">
                <a16:creationId xmlns:a16="http://schemas.microsoft.com/office/drawing/2014/main" id="{77BE5B43-2723-3445-9649-1BA58E9E52F2}"/>
              </a:ext>
            </a:extLst>
          </p:cNvPr>
          <p:cNvSpPr>
            <a:spLocks noGrp="1"/>
          </p:cNvSpPr>
          <p:nvPr>
            <p:ph type="sldNum" sz="quarter" idx="4"/>
          </p:nvPr>
        </p:nvSpPr>
        <p:spPr>
          <a:xfrm>
            <a:off x="8969631" y="6127750"/>
            <a:ext cx="2743200" cy="365125"/>
          </a:xfrm>
          <a:prstGeom prst="rect">
            <a:avLst/>
          </a:prstGeom>
        </p:spPr>
        <p:txBody>
          <a:bodyPr vert="horz" lIns="91440" tIns="45720" rIns="91440" bIns="45720" rtlCol="0" anchor="ctr"/>
          <a:lstStyle>
            <a:lvl1pPr algn="r">
              <a:defRPr sz="1200">
                <a:solidFill>
                  <a:srgbClr val="8D8D8D"/>
                </a:solidFill>
                <a:latin typeface="Century Gothic" panose="020B0502020202020204" pitchFamily="34" charset="0"/>
              </a:defRPr>
            </a:lvl1pPr>
          </a:lstStyle>
          <a:p>
            <a:r>
              <a:rPr lang="en-US" dirty="0"/>
              <a:t>1/30/20 | </a:t>
            </a:r>
            <a:fld id="{6CEAE969-FA89-C746-9252-7E5A93E896BE}" type="slidenum">
              <a:rPr lang="en-US" smtClean="0"/>
              <a:pPr/>
              <a:t>‹#›</a:t>
            </a:fld>
            <a:endParaRPr lang="en-US" dirty="0"/>
          </a:p>
        </p:txBody>
      </p:sp>
    </p:spTree>
    <p:extLst>
      <p:ext uri="{BB962C8B-B14F-4D97-AF65-F5344CB8AC3E}">
        <p14:creationId xmlns:p14="http://schemas.microsoft.com/office/powerpoint/2010/main" val="2226209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Cabine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4D35632-6A64-6F41-BEC2-EE57A3014F09}"/>
              </a:ext>
            </a:extLst>
          </p:cNvPr>
          <p:cNvPicPr>
            <a:picLocks noChangeAspect="1"/>
          </p:cNvPicPr>
          <p:nvPr userDrawn="1"/>
        </p:nvPicPr>
        <p:blipFill>
          <a:blip r:embed="rId2"/>
          <a:stretch>
            <a:fillRect/>
          </a:stretch>
        </p:blipFill>
        <p:spPr>
          <a:xfrm>
            <a:off x="0" y="301752"/>
            <a:ext cx="12192000" cy="914400"/>
          </a:xfrm>
          <a:prstGeom prst="rect">
            <a:avLst/>
          </a:prstGeom>
        </p:spPr>
      </p:pic>
      <p:sp>
        <p:nvSpPr>
          <p:cNvPr id="2" name="Title 1">
            <a:extLst>
              <a:ext uri="{FF2B5EF4-FFF2-40B4-BE49-F238E27FC236}">
                <a16:creationId xmlns:a16="http://schemas.microsoft.com/office/drawing/2014/main" id="{2C1E1800-8202-3D4A-960D-9BEA2EE27E2C}"/>
              </a:ext>
            </a:extLst>
          </p:cNvPr>
          <p:cNvSpPr>
            <a:spLocks noGrp="1"/>
          </p:cNvSpPr>
          <p:nvPr>
            <p:ph type="title"/>
          </p:nvPr>
        </p:nvSpPr>
        <p:spPr>
          <a:xfrm>
            <a:off x="365760" y="301752"/>
            <a:ext cx="10515600" cy="914400"/>
          </a:xfrm>
        </p:spPr>
        <p:txBody>
          <a:bodyPr lIns="0" rIns="0">
            <a:noAutofit/>
          </a:bodyPr>
          <a:lstStyle>
            <a:lvl1pPr>
              <a:defRPr sz="3000" b="1" cap="all" spc="400" baseline="0">
                <a:solidFill>
                  <a:schemeClr val="bg1"/>
                </a:solidFill>
              </a:defRPr>
            </a:lvl1pPr>
          </a:lstStyle>
          <a:p>
            <a:r>
              <a:rPr lang="en-US" dirty="0"/>
              <a:t>Click to edit Master title style</a:t>
            </a:r>
          </a:p>
        </p:txBody>
      </p:sp>
      <p:sp>
        <p:nvSpPr>
          <p:cNvPr id="17" name="Content Placeholder 2">
            <a:extLst>
              <a:ext uri="{FF2B5EF4-FFF2-40B4-BE49-F238E27FC236}">
                <a16:creationId xmlns:a16="http://schemas.microsoft.com/office/drawing/2014/main" id="{C9CC427B-7718-C44D-8503-DAF7A328D213}"/>
              </a:ext>
            </a:extLst>
          </p:cNvPr>
          <p:cNvSpPr>
            <a:spLocks noGrp="1"/>
          </p:cNvSpPr>
          <p:nvPr>
            <p:ph idx="1"/>
          </p:nvPr>
        </p:nvSpPr>
        <p:spPr>
          <a:xfrm>
            <a:off x="838200" y="1372229"/>
            <a:ext cx="10515600" cy="3707982"/>
          </a:xfrm>
        </p:spPr>
        <p:txBody>
          <a:bodyPr/>
          <a:lstStyle>
            <a:lvl1pPr marL="236538" indent="-214313">
              <a:spcBef>
                <a:spcPts val="0"/>
              </a:spcBef>
              <a:spcAft>
                <a:spcPts val="1000"/>
              </a:spcAft>
              <a:buSzPct val="100000"/>
              <a:buFont typeface="Arial" panose="020B0604020202020204" pitchFamily="34" charset="0"/>
              <a:buChar char="•"/>
              <a:tabLst/>
              <a:defRPr/>
            </a:lvl1pPr>
            <a:lvl2pPr marL="687388" indent="-225425">
              <a:spcBef>
                <a:spcPts val="0"/>
              </a:spcBef>
              <a:spcAft>
                <a:spcPts val="1000"/>
              </a:spcAft>
              <a:buClr>
                <a:schemeClr val="accent2"/>
              </a:buClr>
              <a:buSzPct val="100000"/>
              <a:buFont typeface="Courier New" panose="02070309020205020404" pitchFamily="49" charset="0"/>
              <a:buChar char="o"/>
              <a:tabLst/>
              <a:defRPr/>
            </a:lvl2pPr>
            <a:lvl3pPr marL="973138" indent="-225425">
              <a:spcBef>
                <a:spcPts val="0"/>
              </a:spcBef>
              <a:spcAft>
                <a:spcPts val="1000"/>
              </a:spcAft>
              <a:buClr>
                <a:schemeClr val="accent2"/>
              </a:buClr>
              <a:buSzPct val="100000"/>
              <a:buFont typeface="Courier New" panose="02070309020205020404" pitchFamily="49" charset="0"/>
              <a:buChar char="o"/>
              <a:tabLst/>
              <a:defRPr/>
            </a:lvl3pPr>
            <a:lvl4pPr marL="1257300" indent="-225425">
              <a:spcBef>
                <a:spcPts val="0"/>
              </a:spcBef>
              <a:spcAft>
                <a:spcPts val="1000"/>
              </a:spcAft>
              <a:buClr>
                <a:schemeClr val="accent2"/>
              </a:buClr>
              <a:buSzPct val="100000"/>
              <a:buFont typeface="Courier New" panose="02070309020205020404" pitchFamily="49" charset="0"/>
              <a:buChar char="o"/>
              <a:tabLst/>
              <a:defRPr/>
            </a:lvl4pPr>
            <a:lvl5pPr marL="1601788" indent="-225425">
              <a:spcBef>
                <a:spcPts val="0"/>
              </a:spcBef>
              <a:spcAft>
                <a:spcPts val="1000"/>
              </a:spcAft>
              <a:buClr>
                <a:schemeClr val="accent2"/>
              </a:buClr>
              <a:buSzPct val="100000"/>
              <a:buFont typeface="Courier New" panose="02070309020205020404" pitchFamily="49" charset="0"/>
              <a:buChar char="o"/>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oup 6">
            <a:extLst>
              <a:ext uri="{FF2B5EF4-FFF2-40B4-BE49-F238E27FC236}">
                <a16:creationId xmlns:a16="http://schemas.microsoft.com/office/drawing/2014/main" id="{77233291-FCC4-E847-89AC-6F3531B01597}"/>
              </a:ext>
              <a:ext uri="{C183D7F6-B498-43B3-948B-1728B52AA6E4}">
                <adec:decorative xmlns:adec="http://schemas.microsoft.com/office/drawing/2017/decorative" val="1"/>
              </a:ext>
            </a:extLst>
          </p:cNvPr>
          <p:cNvGrpSpPr/>
          <p:nvPr userDrawn="1"/>
        </p:nvGrpSpPr>
        <p:grpSpPr>
          <a:xfrm>
            <a:off x="0" y="5120640"/>
            <a:ext cx="5669280" cy="1280160"/>
            <a:chOff x="-304799" y="2405929"/>
            <a:chExt cx="6754489" cy="1445356"/>
          </a:xfrm>
          <a:solidFill>
            <a:schemeClr val="accent1"/>
          </a:solidFill>
        </p:grpSpPr>
        <p:sp>
          <p:nvSpPr>
            <p:cNvPr id="8" name="Parallelogram 7">
              <a:extLst>
                <a:ext uri="{FF2B5EF4-FFF2-40B4-BE49-F238E27FC236}">
                  <a16:creationId xmlns:a16="http://schemas.microsoft.com/office/drawing/2014/main" id="{E0B6D762-DDB0-A94D-B558-2C71A0B8D96D}"/>
                </a:ext>
                <a:ext uri="{C183D7F6-B498-43B3-948B-1728B52AA6E4}">
                  <adec:decorative xmlns:adec="http://schemas.microsoft.com/office/drawing/2017/decorative" val="1"/>
                </a:ext>
              </a:extLst>
            </p:cNvPr>
            <p:cNvSpPr/>
            <p:nvPr/>
          </p:nvSpPr>
          <p:spPr bwMode="auto">
            <a:xfrm flipV="1">
              <a:off x="2759431" y="2405929"/>
              <a:ext cx="3690259" cy="1445352"/>
            </a:xfrm>
            <a:prstGeom prst="parallelogram">
              <a:avLst>
                <a:gd name="adj" fmla="val 46312"/>
              </a:avLst>
            </a:prstGeom>
            <a:solidFill>
              <a:srgbClr val="1A2853"/>
            </a:solidFill>
            <a:ln w="9525">
              <a:noFill/>
              <a:round/>
              <a:headEnd/>
              <a:tailEnd/>
            </a:ln>
          </p:spPr>
          <p:txBody>
            <a:bodyPr vert="horz" wrap="square" lIns="91440" tIns="45720" rIns="91440" bIns="45720" numCol="1" rtlCol="0" anchor="t" anchorCtr="0" compatLnSpc="1">
              <a:prstTxWarp prst="textNoShape">
                <a:avLst/>
              </a:prstTxWarp>
              <a:noAutofit/>
            </a:bodyPr>
            <a:lstStyle/>
            <a:p>
              <a:pPr algn="ctr"/>
              <a:endParaRPr lang="en-US" dirty="0">
                <a:latin typeface="Century Gothic" panose="020B0502020202020204" pitchFamily="34" charset="0"/>
              </a:endParaRPr>
            </a:p>
          </p:txBody>
        </p:sp>
        <p:sp>
          <p:nvSpPr>
            <p:cNvPr id="9" name="Rectangle 8">
              <a:extLst>
                <a:ext uri="{FF2B5EF4-FFF2-40B4-BE49-F238E27FC236}">
                  <a16:creationId xmlns:a16="http://schemas.microsoft.com/office/drawing/2014/main" id="{065C5021-DED5-6A43-A8BD-6C6A803ABAC9}"/>
                </a:ext>
                <a:ext uri="{C183D7F6-B498-43B3-948B-1728B52AA6E4}">
                  <adec:decorative xmlns:adec="http://schemas.microsoft.com/office/drawing/2017/decorative" val="1"/>
                </a:ext>
              </a:extLst>
            </p:cNvPr>
            <p:cNvSpPr/>
            <p:nvPr/>
          </p:nvSpPr>
          <p:spPr bwMode="auto">
            <a:xfrm>
              <a:off x="-304799" y="2405934"/>
              <a:ext cx="4800599" cy="1445351"/>
            </a:xfrm>
            <a:prstGeom prst="rect">
              <a:avLst/>
            </a:prstGeom>
            <a:solidFill>
              <a:srgbClr val="1A2853"/>
            </a:solidFill>
            <a:ln w="9525">
              <a:noFill/>
              <a:round/>
              <a:headEnd/>
              <a:tailEnd/>
            </a:ln>
          </p:spPr>
          <p:txBody>
            <a:bodyPr vert="horz" wrap="square" lIns="91440" tIns="45720" rIns="91440" bIns="45720" numCol="1" rtlCol="0" anchor="t" anchorCtr="0" compatLnSpc="1">
              <a:prstTxWarp prst="textNoShape">
                <a:avLst/>
              </a:prstTxWarp>
              <a:noAutofit/>
            </a:bodyPr>
            <a:lstStyle/>
            <a:p>
              <a:pPr algn="ctr"/>
              <a:endParaRPr lang="en-US" dirty="0">
                <a:latin typeface="Century Gothic" panose="020B0502020202020204" pitchFamily="34" charset="0"/>
              </a:endParaRPr>
            </a:p>
          </p:txBody>
        </p:sp>
      </p:grpSp>
      <p:sp>
        <p:nvSpPr>
          <p:cNvPr id="15" name="Subtitle 2">
            <a:extLst>
              <a:ext uri="{FF2B5EF4-FFF2-40B4-BE49-F238E27FC236}">
                <a16:creationId xmlns:a16="http://schemas.microsoft.com/office/drawing/2014/main" id="{B22319EA-F829-8348-A3CF-C0F3CB5EE830}"/>
              </a:ext>
            </a:extLst>
          </p:cNvPr>
          <p:cNvSpPr>
            <a:spLocks noGrp="1"/>
          </p:cNvSpPr>
          <p:nvPr>
            <p:ph type="subTitle" idx="13"/>
          </p:nvPr>
        </p:nvSpPr>
        <p:spPr>
          <a:xfrm>
            <a:off x="365760" y="5120636"/>
            <a:ext cx="4776527" cy="1280155"/>
          </a:xfrm>
        </p:spPr>
        <p:txBody>
          <a:bodyPr lIns="0" rIns="0" anchor="ctr" anchorCtr="0">
            <a:noAutofit/>
          </a:bodyPr>
          <a:lstStyle>
            <a:lvl1pPr marL="0" indent="0" algn="l">
              <a:buNone/>
              <a:defRPr sz="3750" b="1" i="0" cap="none"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0" name="Picture 9" descr="Kansas Star">
            <a:extLst>
              <a:ext uri="{FF2B5EF4-FFF2-40B4-BE49-F238E27FC236}">
                <a16:creationId xmlns:a16="http://schemas.microsoft.com/office/drawing/2014/main" id="{47BC1D3B-BEF3-5D45-9D15-4C92654FD3B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0425" y="5161074"/>
            <a:ext cx="1238263" cy="1175724"/>
          </a:xfrm>
          <a:prstGeom prst="rect">
            <a:avLst/>
          </a:prstGeom>
        </p:spPr>
      </p:pic>
      <p:sp>
        <p:nvSpPr>
          <p:cNvPr id="5" name="Footer Placeholder 4">
            <a:extLst>
              <a:ext uri="{FF2B5EF4-FFF2-40B4-BE49-F238E27FC236}">
                <a16:creationId xmlns:a16="http://schemas.microsoft.com/office/drawing/2014/main" id="{853674DD-D4F8-824A-95CA-FCD6B2D27F7B}"/>
              </a:ext>
            </a:extLst>
          </p:cNvPr>
          <p:cNvSpPr>
            <a:spLocks noGrp="1"/>
          </p:cNvSpPr>
          <p:nvPr>
            <p:ph type="ftr" sz="quarter" idx="11"/>
          </p:nvPr>
        </p:nvSpPr>
        <p:spPr>
          <a:xfrm>
            <a:off x="6028311" y="6492875"/>
            <a:ext cx="5684520" cy="365125"/>
          </a:xfrm>
          <a:prstGeom prst="rect">
            <a:avLst/>
          </a:prstGeom>
        </p:spPr>
        <p:txBody>
          <a:bodyPr/>
          <a:lstStyle>
            <a:lvl1pPr algn="r">
              <a:defRPr/>
            </a:lvl1pPr>
          </a:lstStyle>
          <a:p>
            <a:endParaRPr lang="en-US" dirty="0"/>
          </a:p>
        </p:txBody>
      </p:sp>
      <p:sp>
        <p:nvSpPr>
          <p:cNvPr id="16" name="Slide Number Placeholder 5">
            <a:extLst>
              <a:ext uri="{FF2B5EF4-FFF2-40B4-BE49-F238E27FC236}">
                <a16:creationId xmlns:a16="http://schemas.microsoft.com/office/drawing/2014/main" id="{3294BC39-9FD4-8345-A253-52A60C0CE650}"/>
              </a:ext>
            </a:extLst>
          </p:cNvPr>
          <p:cNvSpPr>
            <a:spLocks noGrp="1"/>
          </p:cNvSpPr>
          <p:nvPr>
            <p:ph type="sldNum" sz="quarter" idx="4"/>
          </p:nvPr>
        </p:nvSpPr>
        <p:spPr>
          <a:xfrm>
            <a:off x="8969631" y="61277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r>
              <a:rPr lang="en-US" dirty="0"/>
              <a:t>1/30/20 | </a:t>
            </a:r>
            <a:fld id="{6CEAE969-FA89-C746-9252-7E5A93E896BE}" type="slidenum">
              <a:rPr lang="en-US" smtClean="0"/>
              <a:pPr/>
              <a:t>‹#›</a:t>
            </a:fld>
            <a:endParaRPr lang="en-US" dirty="0"/>
          </a:p>
        </p:txBody>
      </p:sp>
    </p:spTree>
    <p:extLst>
      <p:ext uri="{BB962C8B-B14F-4D97-AF65-F5344CB8AC3E}">
        <p14:creationId xmlns:p14="http://schemas.microsoft.com/office/powerpoint/2010/main" val="700071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All I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19DCD3C-747B-1549-B36C-2B117D6696EE}"/>
              </a:ext>
              <a:ext uri="{C183D7F6-B498-43B3-948B-1728B52AA6E4}">
                <adec:decorative xmlns:adec="http://schemas.microsoft.com/office/drawing/2017/decorative" val="1"/>
              </a:ext>
            </a:extLst>
          </p:cNvPr>
          <p:cNvSpPr/>
          <p:nvPr userDrawn="1"/>
        </p:nvSpPr>
        <p:spPr>
          <a:xfrm>
            <a:off x="-1" y="301752"/>
            <a:ext cx="8229600" cy="914400"/>
          </a:xfrm>
          <a:prstGeom prst="rect">
            <a:avLst/>
          </a:prstGeom>
          <a:gradFill flip="none" rotWithShape="1">
            <a:gsLst>
              <a:gs pos="0">
                <a:srgbClr val="FFCA09"/>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1E1800-8202-3D4A-960D-9BEA2EE27E2C}"/>
              </a:ext>
            </a:extLst>
          </p:cNvPr>
          <p:cNvSpPr>
            <a:spLocks noGrp="1"/>
          </p:cNvSpPr>
          <p:nvPr>
            <p:ph type="title"/>
          </p:nvPr>
        </p:nvSpPr>
        <p:spPr>
          <a:xfrm>
            <a:off x="365760" y="301752"/>
            <a:ext cx="10515600" cy="914400"/>
          </a:xfrm>
        </p:spPr>
        <p:txBody>
          <a:bodyPr lIns="0" rIns="0">
            <a:noAutofit/>
          </a:bodyPr>
          <a:lstStyle>
            <a:lvl1pPr>
              <a:defRPr sz="3000" b="1" cap="all" spc="400" baseline="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55C708EB-6BA3-6748-8476-988E9E3C260E}"/>
              </a:ext>
            </a:extLst>
          </p:cNvPr>
          <p:cNvSpPr>
            <a:spLocks noGrp="1"/>
          </p:cNvSpPr>
          <p:nvPr>
            <p:ph idx="1"/>
          </p:nvPr>
        </p:nvSpPr>
        <p:spPr>
          <a:xfrm>
            <a:off x="838200" y="1372229"/>
            <a:ext cx="10515600" cy="3707982"/>
          </a:xfrm>
        </p:spPr>
        <p:txBody>
          <a:bodyPr/>
          <a:lstStyle>
            <a:lvl1pPr marL="236538" indent="-214313">
              <a:spcBef>
                <a:spcPts val="0"/>
              </a:spcBef>
              <a:spcAft>
                <a:spcPts val="1000"/>
              </a:spcAft>
              <a:buSzPct val="65000"/>
              <a:buFontTx/>
              <a:buBlip>
                <a:blip r:embed="rId2"/>
              </a:buBlip>
              <a:tabLst/>
              <a:defRPr/>
            </a:lvl1pPr>
            <a:lvl2pPr marL="687388" indent="-225425">
              <a:spcBef>
                <a:spcPts val="0"/>
              </a:spcBef>
              <a:spcAft>
                <a:spcPts val="1000"/>
              </a:spcAft>
              <a:buClr>
                <a:schemeClr val="accent3"/>
              </a:buClr>
              <a:buSzPct val="100000"/>
              <a:buFont typeface="Courier New" panose="02070309020205020404" pitchFamily="49" charset="0"/>
              <a:buChar char="o"/>
              <a:tabLst/>
              <a:defRPr/>
            </a:lvl2pPr>
            <a:lvl3pPr marL="973138" indent="-225425">
              <a:spcBef>
                <a:spcPts val="0"/>
              </a:spcBef>
              <a:spcAft>
                <a:spcPts val="1000"/>
              </a:spcAft>
              <a:buClr>
                <a:schemeClr val="accent3"/>
              </a:buClr>
              <a:buSzPct val="100000"/>
              <a:buFont typeface="Courier New" panose="02070309020205020404" pitchFamily="49" charset="0"/>
              <a:buChar char="o"/>
              <a:tabLst/>
              <a:defRPr/>
            </a:lvl3pPr>
            <a:lvl4pPr marL="1257300" indent="-225425">
              <a:spcBef>
                <a:spcPts val="0"/>
              </a:spcBef>
              <a:spcAft>
                <a:spcPts val="1000"/>
              </a:spcAft>
              <a:buClr>
                <a:schemeClr val="accent3"/>
              </a:buClr>
              <a:buSzPct val="100000"/>
              <a:buFont typeface="Courier New" panose="02070309020205020404" pitchFamily="49" charset="0"/>
              <a:buChar char="o"/>
              <a:tabLst/>
              <a:defRPr/>
            </a:lvl4pPr>
            <a:lvl5pPr marL="1601788" indent="-225425">
              <a:spcBef>
                <a:spcPts val="0"/>
              </a:spcBef>
              <a:spcAft>
                <a:spcPts val="1000"/>
              </a:spcAft>
              <a:buClr>
                <a:schemeClr val="accent3"/>
              </a:buClr>
              <a:buSzPct val="100000"/>
              <a:buFont typeface="Courier New" panose="02070309020205020404" pitchFamily="49" charset="0"/>
              <a:buChar char="o"/>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oup 6">
            <a:extLst>
              <a:ext uri="{FF2B5EF4-FFF2-40B4-BE49-F238E27FC236}">
                <a16:creationId xmlns:a16="http://schemas.microsoft.com/office/drawing/2014/main" id="{77233291-FCC4-E847-89AC-6F3531B01597}"/>
              </a:ext>
              <a:ext uri="{C183D7F6-B498-43B3-948B-1728B52AA6E4}">
                <adec:decorative xmlns:adec="http://schemas.microsoft.com/office/drawing/2017/decorative" val="1"/>
              </a:ext>
            </a:extLst>
          </p:cNvPr>
          <p:cNvGrpSpPr/>
          <p:nvPr userDrawn="1"/>
        </p:nvGrpSpPr>
        <p:grpSpPr>
          <a:xfrm>
            <a:off x="0" y="5120640"/>
            <a:ext cx="5669280" cy="1280160"/>
            <a:chOff x="-304799" y="2405929"/>
            <a:chExt cx="6754489" cy="1445356"/>
          </a:xfrm>
          <a:solidFill>
            <a:schemeClr val="accent1"/>
          </a:solidFill>
        </p:grpSpPr>
        <p:sp>
          <p:nvSpPr>
            <p:cNvPr id="8" name="Parallelogram 7">
              <a:extLst>
                <a:ext uri="{FF2B5EF4-FFF2-40B4-BE49-F238E27FC236}">
                  <a16:creationId xmlns:a16="http://schemas.microsoft.com/office/drawing/2014/main" id="{E0B6D762-DDB0-A94D-B558-2C71A0B8D96D}"/>
                </a:ext>
                <a:ext uri="{C183D7F6-B498-43B3-948B-1728B52AA6E4}">
                  <adec:decorative xmlns:adec="http://schemas.microsoft.com/office/drawing/2017/decorative" val="1"/>
                </a:ext>
              </a:extLst>
            </p:cNvPr>
            <p:cNvSpPr/>
            <p:nvPr/>
          </p:nvSpPr>
          <p:spPr bwMode="auto">
            <a:xfrm flipV="1">
              <a:off x="2759431" y="2405929"/>
              <a:ext cx="3690259" cy="1445352"/>
            </a:xfrm>
            <a:prstGeom prst="parallelogram">
              <a:avLst>
                <a:gd name="adj" fmla="val 46312"/>
              </a:avLst>
            </a:prstGeom>
            <a:solidFill>
              <a:srgbClr val="1A2853"/>
            </a:solidFill>
            <a:ln w="9525">
              <a:noFill/>
              <a:round/>
              <a:headEnd/>
              <a:tailEnd/>
            </a:ln>
          </p:spPr>
          <p:txBody>
            <a:bodyPr vert="horz" wrap="square" lIns="91440" tIns="45720" rIns="91440" bIns="45720" numCol="1" rtlCol="0" anchor="t" anchorCtr="0" compatLnSpc="1">
              <a:prstTxWarp prst="textNoShape">
                <a:avLst/>
              </a:prstTxWarp>
              <a:noAutofit/>
            </a:bodyPr>
            <a:lstStyle/>
            <a:p>
              <a:pPr algn="ctr"/>
              <a:endParaRPr lang="en-US" dirty="0">
                <a:latin typeface="Century Gothic" panose="020B0502020202020204" pitchFamily="34" charset="0"/>
              </a:endParaRPr>
            </a:p>
          </p:txBody>
        </p:sp>
        <p:sp>
          <p:nvSpPr>
            <p:cNvPr id="9" name="Rectangle 8">
              <a:extLst>
                <a:ext uri="{FF2B5EF4-FFF2-40B4-BE49-F238E27FC236}">
                  <a16:creationId xmlns:a16="http://schemas.microsoft.com/office/drawing/2014/main" id="{065C5021-DED5-6A43-A8BD-6C6A803ABAC9}"/>
                </a:ext>
                <a:ext uri="{C183D7F6-B498-43B3-948B-1728B52AA6E4}">
                  <adec:decorative xmlns:adec="http://schemas.microsoft.com/office/drawing/2017/decorative" val="1"/>
                </a:ext>
              </a:extLst>
            </p:cNvPr>
            <p:cNvSpPr/>
            <p:nvPr/>
          </p:nvSpPr>
          <p:spPr bwMode="auto">
            <a:xfrm>
              <a:off x="-304799" y="2405934"/>
              <a:ext cx="4800599" cy="1445351"/>
            </a:xfrm>
            <a:prstGeom prst="rect">
              <a:avLst/>
            </a:prstGeom>
            <a:solidFill>
              <a:srgbClr val="1A2853"/>
            </a:solidFill>
            <a:ln w="9525">
              <a:noFill/>
              <a:round/>
              <a:headEnd/>
              <a:tailEnd/>
            </a:ln>
          </p:spPr>
          <p:txBody>
            <a:bodyPr vert="horz" wrap="square" lIns="91440" tIns="45720" rIns="91440" bIns="45720" numCol="1" rtlCol="0" anchor="t" anchorCtr="0" compatLnSpc="1">
              <a:prstTxWarp prst="textNoShape">
                <a:avLst/>
              </a:prstTxWarp>
              <a:noAutofit/>
            </a:bodyPr>
            <a:lstStyle/>
            <a:p>
              <a:pPr algn="ctr"/>
              <a:endParaRPr lang="en-US" dirty="0">
                <a:latin typeface="Century Gothic" panose="020B0502020202020204" pitchFamily="34" charset="0"/>
              </a:endParaRPr>
            </a:p>
          </p:txBody>
        </p:sp>
      </p:grpSp>
      <p:sp>
        <p:nvSpPr>
          <p:cNvPr id="15" name="Subtitle 2">
            <a:extLst>
              <a:ext uri="{FF2B5EF4-FFF2-40B4-BE49-F238E27FC236}">
                <a16:creationId xmlns:a16="http://schemas.microsoft.com/office/drawing/2014/main" id="{B22319EA-F829-8348-A3CF-C0F3CB5EE830}"/>
              </a:ext>
            </a:extLst>
          </p:cNvPr>
          <p:cNvSpPr>
            <a:spLocks noGrp="1"/>
          </p:cNvSpPr>
          <p:nvPr>
            <p:ph type="subTitle" idx="13"/>
          </p:nvPr>
        </p:nvSpPr>
        <p:spPr>
          <a:xfrm>
            <a:off x="365760" y="5120636"/>
            <a:ext cx="4776527" cy="1280155"/>
          </a:xfrm>
        </p:spPr>
        <p:txBody>
          <a:bodyPr lIns="0" rIns="0" anchor="ctr" anchorCtr="0">
            <a:noAutofit/>
          </a:bodyPr>
          <a:lstStyle>
            <a:lvl1pPr marL="0" indent="0" algn="l">
              <a:buNone/>
              <a:defRPr sz="3750" b="1" i="0" cap="none"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0" name="Picture 9" descr="Kansas Star">
            <a:extLst>
              <a:ext uri="{FF2B5EF4-FFF2-40B4-BE49-F238E27FC236}">
                <a16:creationId xmlns:a16="http://schemas.microsoft.com/office/drawing/2014/main" id="{47BC1D3B-BEF3-5D45-9D15-4C92654FD3B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0425" y="5161074"/>
            <a:ext cx="1238263" cy="1175724"/>
          </a:xfrm>
          <a:prstGeom prst="rect">
            <a:avLst/>
          </a:prstGeom>
        </p:spPr>
      </p:pic>
      <p:sp>
        <p:nvSpPr>
          <p:cNvPr id="5" name="Footer Placeholder 4">
            <a:extLst>
              <a:ext uri="{FF2B5EF4-FFF2-40B4-BE49-F238E27FC236}">
                <a16:creationId xmlns:a16="http://schemas.microsoft.com/office/drawing/2014/main" id="{853674DD-D4F8-824A-95CA-FCD6B2D27F7B}"/>
              </a:ext>
            </a:extLst>
          </p:cNvPr>
          <p:cNvSpPr>
            <a:spLocks noGrp="1"/>
          </p:cNvSpPr>
          <p:nvPr>
            <p:ph type="ftr" sz="quarter" idx="11"/>
          </p:nvPr>
        </p:nvSpPr>
        <p:spPr>
          <a:xfrm>
            <a:off x="6028311" y="6492875"/>
            <a:ext cx="5684520" cy="365125"/>
          </a:xfrm>
          <a:prstGeom prst="rect">
            <a:avLst/>
          </a:prstGeom>
        </p:spPr>
        <p:txBody>
          <a:bodyPr/>
          <a:lstStyle>
            <a:lvl1pPr algn="r">
              <a:defRPr/>
            </a:lvl1pPr>
          </a:lstStyle>
          <a:p>
            <a:endParaRPr lang="en-US" dirty="0"/>
          </a:p>
        </p:txBody>
      </p:sp>
      <p:sp>
        <p:nvSpPr>
          <p:cNvPr id="16" name="Slide Number Placeholder 5">
            <a:extLst>
              <a:ext uri="{FF2B5EF4-FFF2-40B4-BE49-F238E27FC236}">
                <a16:creationId xmlns:a16="http://schemas.microsoft.com/office/drawing/2014/main" id="{3294BC39-9FD4-8345-A253-52A60C0CE650}"/>
              </a:ext>
            </a:extLst>
          </p:cNvPr>
          <p:cNvSpPr>
            <a:spLocks noGrp="1"/>
          </p:cNvSpPr>
          <p:nvPr>
            <p:ph type="sldNum" sz="quarter" idx="4"/>
          </p:nvPr>
        </p:nvSpPr>
        <p:spPr>
          <a:xfrm>
            <a:off x="8969631" y="61277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r>
              <a:rPr lang="en-US" dirty="0"/>
              <a:t>1/30/20 | </a:t>
            </a:r>
            <a:fld id="{6CEAE969-FA89-C746-9252-7E5A93E896BE}" type="slidenum">
              <a:rPr lang="en-US" smtClean="0"/>
              <a:pPr/>
              <a:t>‹#›</a:t>
            </a:fld>
            <a:endParaRPr lang="en-US" dirty="0"/>
          </a:p>
        </p:txBody>
      </p:sp>
    </p:spTree>
    <p:extLst>
      <p:ext uri="{BB962C8B-B14F-4D97-AF65-F5344CB8AC3E}">
        <p14:creationId xmlns:p14="http://schemas.microsoft.com/office/powerpoint/2010/main" val="116010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60040D5-F2B1-8240-91F2-9B5B6D0811CF}"/>
              </a:ext>
              <a:ext uri="{C183D7F6-B498-43B3-948B-1728B52AA6E4}">
                <adec:decorative xmlns:adec="http://schemas.microsoft.com/office/drawing/2017/decorative" val="1"/>
              </a:ext>
            </a:extLst>
          </p:cNvPr>
          <p:cNvGrpSpPr/>
          <p:nvPr userDrawn="1"/>
        </p:nvGrpSpPr>
        <p:grpSpPr>
          <a:xfrm flipV="1">
            <a:off x="0" y="0"/>
            <a:ext cx="7457704" cy="3429000"/>
            <a:chOff x="-304799" y="2254016"/>
            <a:chExt cx="6965434" cy="1597269"/>
          </a:xfrm>
          <a:solidFill>
            <a:schemeClr val="accent1"/>
          </a:solidFill>
        </p:grpSpPr>
        <p:sp>
          <p:nvSpPr>
            <p:cNvPr id="10" name="Parallelogram 9">
              <a:extLst>
                <a:ext uri="{FF2B5EF4-FFF2-40B4-BE49-F238E27FC236}">
                  <a16:creationId xmlns:a16="http://schemas.microsoft.com/office/drawing/2014/main" id="{A96F2E21-5B8B-1D42-91BA-70F68822DFB7}"/>
                </a:ext>
                <a:ext uri="{C183D7F6-B498-43B3-948B-1728B52AA6E4}">
                  <adec:decorative xmlns:adec="http://schemas.microsoft.com/office/drawing/2017/decorative" val="1"/>
                </a:ext>
              </a:extLst>
            </p:cNvPr>
            <p:cNvSpPr/>
            <p:nvPr/>
          </p:nvSpPr>
          <p:spPr bwMode="auto">
            <a:xfrm flipV="1">
              <a:off x="2970372" y="2254016"/>
              <a:ext cx="3690263" cy="1597264"/>
            </a:xfrm>
            <a:prstGeom prst="parallelogram">
              <a:avLst>
                <a:gd name="adj" fmla="val 46312"/>
              </a:avLst>
            </a:prstGeom>
            <a:solidFill>
              <a:srgbClr val="1B2953"/>
            </a:solidFill>
            <a:ln w="9525">
              <a:noFill/>
              <a:round/>
              <a:headEnd/>
              <a:tailEnd/>
            </a:ln>
          </p:spPr>
          <p:txBody>
            <a:bodyPr vert="horz" wrap="square" lIns="91440" tIns="45720" rIns="91440" bIns="45720" numCol="1" rtlCol="0" anchor="t" anchorCtr="0" compatLnSpc="1">
              <a:prstTxWarp prst="textNoShape">
                <a:avLst/>
              </a:prstTxWarp>
              <a:noAutofit/>
            </a:bodyPr>
            <a:lstStyle/>
            <a:p>
              <a:pPr algn="ctr"/>
              <a:endParaRPr lang="en-US" dirty="0">
                <a:latin typeface="Century Gothic" panose="020B0502020202020204" pitchFamily="34" charset="0"/>
              </a:endParaRPr>
            </a:p>
          </p:txBody>
        </p:sp>
        <p:sp>
          <p:nvSpPr>
            <p:cNvPr id="11" name="Rectangle 10">
              <a:extLst>
                <a:ext uri="{FF2B5EF4-FFF2-40B4-BE49-F238E27FC236}">
                  <a16:creationId xmlns:a16="http://schemas.microsoft.com/office/drawing/2014/main" id="{B54773A3-55B2-204A-A5EB-C0F6C974159C}"/>
                </a:ext>
                <a:ext uri="{C183D7F6-B498-43B3-948B-1728B52AA6E4}">
                  <adec:decorative xmlns:adec="http://schemas.microsoft.com/office/drawing/2017/decorative" val="1"/>
                </a:ext>
              </a:extLst>
            </p:cNvPr>
            <p:cNvSpPr/>
            <p:nvPr/>
          </p:nvSpPr>
          <p:spPr bwMode="auto">
            <a:xfrm>
              <a:off x="-304799" y="2254020"/>
              <a:ext cx="4800599" cy="1597265"/>
            </a:xfrm>
            <a:prstGeom prst="rect">
              <a:avLst/>
            </a:prstGeom>
            <a:solidFill>
              <a:srgbClr val="1B2953"/>
            </a:solidFill>
            <a:ln w="9525">
              <a:noFill/>
              <a:round/>
              <a:headEnd/>
              <a:tailEnd/>
            </a:ln>
          </p:spPr>
          <p:txBody>
            <a:bodyPr vert="horz" wrap="square" lIns="91440" tIns="45720" rIns="91440" bIns="45720" numCol="1" rtlCol="0" anchor="t" anchorCtr="0" compatLnSpc="1">
              <a:prstTxWarp prst="textNoShape">
                <a:avLst/>
              </a:prstTxWarp>
              <a:noAutofit/>
            </a:bodyPr>
            <a:lstStyle/>
            <a:p>
              <a:pPr algn="ctr"/>
              <a:endParaRPr lang="en-US" dirty="0">
                <a:solidFill>
                  <a:srgbClr val="1B2953"/>
                </a:solidFill>
                <a:latin typeface="Century Gothic" panose="020B0502020202020204" pitchFamily="34" charset="0"/>
              </a:endParaRPr>
            </a:p>
          </p:txBody>
        </p:sp>
      </p:grpSp>
      <p:pic>
        <p:nvPicPr>
          <p:cNvPr id="12" name="Picture 11" descr="Kansas Star">
            <a:extLst>
              <a:ext uri="{FF2B5EF4-FFF2-40B4-BE49-F238E27FC236}">
                <a16:creationId xmlns:a16="http://schemas.microsoft.com/office/drawing/2014/main" id="{C6DBE29E-FE4E-634F-99BB-E6E987A47B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5760" y="220939"/>
            <a:ext cx="1238263" cy="1175724"/>
          </a:xfrm>
          <a:prstGeom prst="rect">
            <a:avLst/>
          </a:prstGeom>
        </p:spPr>
      </p:pic>
      <p:sp>
        <p:nvSpPr>
          <p:cNvPr id="2" name="Title 1">
            <a:extLst>
              <a:ext uri="{FF2B5EF4-FFF2-40B4-BE49-F238E27FC236}">
                <a16:creationId xmlns:a16="http://schemas.microsoft.com/office/drawing/2014/main" id="{EE9053C4-2EE4-9E4D-A186-19404A2C9399}"/>
              </a:ext>
            </a:extLst>
          </p:cNvPr>
          <p:cNvSpPr>
            <a:spLocks noGrp="1"/>
          </p:cNvSpPr>
          <p:nvPr>
            <p:ph type="title"/>
          </p:nvPr>
        </p:nvSpPr>
        <p:spPr>
          <a:xfrm>
            <a:off x="365760" y="1187531"/>
            <a:ext cx="5778352" cy="1781293"/>
          </a:xfrm>
        </p:spPr>
        <p:txBody>
          <a:bodyPr lIns="0" rIns="0" anchor="b">
            <a:noAutofit/>
          </a:bodyPr>
          <a:lstStyle>
            <a:lvl1pPr>
              <a:defRPr sz="3750" b="1">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8B9CD1B4-4298-0D42-A2D1-FD2ED12F3BB7}"/>
              </a:ext>
            </a:extLst>
          </p:cNvPr>
          <p:cNvSpPr>
            <a:spLocks noGrp="1"/>
          </p:cNvSpPr>
          <p:nvPr>
            <p:ph type="body" idx="1"/>
          </p:nvPr>
        </p:nvSpPr>
        <p:spPr>
          <a:xfrm>
            <a:off x="365760" y="2968830"/>
            <a:ext cx="5778352" cy="460165"/>
          </a:xfrm>
        </p:spPr>
        <p:txBody>
          <a:bodyPr lIns="0" rIns="0">
            <a:noAutofit/>
          </a:bodyPr>
          <a:lstStyle>
            <a:lvl1pPr marL="0" indent="0">
              <a:buNone/>
              <a:defRPr sz="1600" b="1" i="0" cap="all" spc="2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Footer Placeholder 4">
            <a:extLst>
              <a:ext uri="{FF2B5EF4-FFF2-40B4-BE49-F238E27FC236}">
                <a16:creationId xmlns:a16="http://schemas.microsoft.com/office/drawing/2014/main" id="{9253EDB3-007A-1E45-AB3C-1D6E2FB7A91C}"/>
              </a:ext>
            </a:extLst>
          </p:cNvPr>
          <p:cNvSpPr>
            <a:spLocks noGrp="1"/>
          </p:cNvSpPr>
          <p:nvPr>
            <p:ph type="ftr" sz="quarter" idx="3"/>
          </p:nvPr>
        </p:nvSpPr>
        <p:spPr>
          <a:xfrm>
            <a:off x="6028311" y="6492875"/>
            <a:ext cx="5684520" cy="365125"/>
          </a:xfrm>
          <a:prstGeom prst="rect">
            <a:avLst/>
          </a:prstGeom>
        </p:spPr>
        <p:txBody>
          <a:bodyPr/>
          <a:lstStyle>
            <a:lvl1pPr algn="r">
              <a:defRPr sz="1200">
                <a:solidFill>
                  <a:srgbClr val="8D8D8D"/>
                </a:solidFill>
                <a:latin typeface="Century Gothic" panose="020B0502020202020204" pitchFamily="34" charset="0"/>
              </a:defRPr>
            </a:lvl1pPr>
          </a:lstStyle>
          <a:p>
            <a:endParaRPr lang="en-US" dirty="0"/>
          </a:p>
        </p:txBody>
      </p:sp>
      <p:sp>
        <p:nvSpPr>
          <p:cNvPr id="8" name="Slide Number Placeholder 5">
            <a:extLst>
              <a:ext uri="{FF2B5EF4-FFF2-40B4-BE49-F238E27FC236}">
                <a16:creationId xmlns:a16="http://schemas.microsoft.com/office/drawing/2014/main" id="{ADF8C8FF-FBC9-2E49-98D2-6111EFC0B585}"/>
              </a:ext>
            </a:extLst>
          </p:cNvPr>
          <p:cNvSpPr>
            <a:spLocks noGrp="1"/>
          </p:cNvSpPr>
          <p:nvPr>
            <p:ph type="sldNum" sz="quarter" idx="4"/>
          </p:nvPr>
        </p:nvSpPr>
        <p:spPr>
          <a:xfrm>
            <a:off x="8969631" y="6127750"/>
            <a:ext cx="2743200" cy="365125"/>
          </a:xfrm>
          <a:prstGeom prst="rect">
            <a:avLst/>
          </a:prstGeom>
        </p:spPr>
        <p:txBody>
          <a:bodyPr vert="horz" lIns="91440" tIns="45720" rIns="91440" bIns="45720" rtlCol="0" anchor="ctr"/>
          <a:lstStyle>
            <a:lvl1pPr algn="r">
              <a:defRPr sz="1200">
                <a:solidFill>
                  <a:srgbClr val="8D8D8D"/>
                </a:solidFill>
                <a:latin typeface="Century Gothic" panose="020B0502020202020204" pitchFamily="34" charset="0"/>
              </a:defRPr>
            </a:lvl1pPr>
          </a:lstStyle>
          <a:p>
            <a:r>
              <a:rPr lang="en-US" dirty="0"/>
              <a:t>1/30/20 | </a:t>
            </a:r>
            <a:fld id="{6CEAE969-FA89-C746-9252-7E5A93E896BE}" type="slidenum">
              <a:rPr lang="en-US" smtClean="0"/>
              <a:pPr/>
              <a:t>‹#›</a:t>
            </a:fld>
            <a:endParaRPr lang="en-US" dirty="0"/>
          </a:p>
        </p:txBody>
      </p:sp>
    </p:spTree>
    <p:extLst>
      <p:ext uri="{BB962C8B-B14F-4D97-AF65-F5344CB8AC3E}">
        <p14:creationId xmlns:p14="http://schemas.microsoft.com/office/powerpoint/2010/main" val="267367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 Cabine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9ECFF3E-0B23-1A4C-A3E7-3920A730DDC5}"/>
              </a:ext>
            </a:extLst>
          </p:cNvPr>
          <p:cNvPicPr>
            <a:picLocks noChangeAspect="1"/>
          </p:cNvPicPr>
          <p:nvPr userDrawn="1"/>
        </p:nvPicPr>
        <p:blipFill>
          <a:blip r:embed="rId2"/>
          <a:stretch>
            <a:fillRect/>
          </a:stretch>
        </p:blipFill>
        <p:spPr>
          <a:xfrm>
            <a:off x="0" y="301752"/>
            <a:ext cx="12192000" cy="914400"/>
          </a:xfrm>
          <a:prstGeom prst="rect">
            <a:avLst/>
          </a:prstGeom>
        </p:spPr>
      </p:pic>
      <p:sp>
        <p:nvSpPr>
          <p:cNvPr id="9" name="Title 1">
            <a:extLst>
              <a:ext uri="{FF2B5EF4-FFF2-40B4-BE49-F238E27FC236}">
                <a16:creationId xmlns:a16="http://schemas.microsoft.com/office/drawing/2014/main" id="{4385A8DB-44D2-734A-9282-92C9142B120D}"/>
              </a:ext>
            </a:extLst>
          </p:cNvPr>
          <p:cNvSpPr>
            <a:spLocks noGrp="1"/>
          </p:cNvSpPr>
          <p:nvPr>
            <p:ph type="title"/>
          </p:nvPr>
        </p:nvSpPr>
        <p:spPr>
          <a:xfrm>
            <a:off x="365760" y="301752"/>
            <a:ext cx="10515600" cy="914400"/>
          </a:xfrm>
        </p:spPr>
        <p:txBody>
          <a:bodyPr lIns="0" rIns="0">
            <a:noAutofit/>
          </a:bodyPr>
          <a:lstStyle>
            <a:lvl1pPr>
              <a:defRPr sz="3000" b="1" cap="all" spc="400" baseline="0">
                <a:solidFill>
                  <a:schemeClr val="bg1"/>
                </a:solidFill>
              </a:defRPr>
            </a:lvl1pPr>
          </a:lstStyle>
          <a:p>
            <a:r>
              <a:rPr lang="en-US" dirty="0"/>
              <a:t>Click to edit Master title style</a:t>
            </a:r>
          </a:p>
        </p:txBody>
      </p:sp>
      <p:sp>
        <p:nvSpPr>
          <p:cNvPr id="6" name="Footer Placeholder 4">
            <a:extLst>
              <a:ext uri="{FF2B5EF4-FFF2-40B4-BE49-F238E27FC236}">
                <a16:creationId xmlns:a16="http://schemas.microsoft.com/office/drawing/2014/main" id="{4BE88DB9-B5F1-2145-B054-8907352D0F24}"/>
              </a:ext>
            </a:extLst>
          </p:cNvPr>
          <p:cNvSpPr>
            <a:spLocks noGrp="1"/>
          </p:cNvSpPr>
          <p:nvPr>
            <p:ph type="ftr" sz="quarter" idx="11"/>
          </p:nvPr>
        </p:nvSpPr>
        <p:spPr>
          <a:xfrm>
            <a:off x="6028311" y="6492875"/>
            <a:ext cx="5684520" cy="365125"/>
          </a:xfrm>
          <a:prstGeom prst="rect">
            <a:avLst/>
          </a:prstGeom>
        </p:spPr>
        <p:txBody>
          <a:bodyPr/>
          <a:lstStyle>
            <a:lvl1pPr algn="r">
              <a:defRPr/>
            </a:lvl1pPr>
          </a:lstStyle>
          <a:p>
            <a:endParaRPr lang="en-US" dirty="0"/>
          </a:p>
        </p:txBody>
      </p:sp>
      <p:sp>
        <p:nvSpPr>
          <p:cNvPr id="7" name="Slide Number Placeholder 5">
            <a:extLst>
              <a:ext uri="{FF2B5EF4-FFF2-40B4-BE49-F238E27FC236}">
                <a16:creationId xmlns:a16="http://schemas.microsoft.com/office/drawing/2014/main" id="{2A85BEE5-9E5A-4C44-8D45-99A1F8E97D35}"/>
              </a:ext>
            </a:extLst>
          </p:cNvPr>
          <p:cNvSpPr>
            <a:spLocks noGrp="1"/>
          </p:cNvSpPr>
          <p:nvPr>
            <p:ph type="sldNum" sz="quarter" idx="4"/>
          </p:nvPr>
        </p:nvSpPr>
        <p:spPr>
          <a:xfrm>
            <a:off x="8969631" y="61277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r>
              <a:rPr lang="en-US" dirty="0"/>
              <a:t>1/30/20 | </a:t>
            </a:r>
            <a:fld id="{6CEAE969-FA89-C746-9252-7E5A93E896BE}" type="slidenum">
              <a:rPr lang="en-US" smtClean="0"/>
              <a:pPr/>
              <a:t>‹#›</a:t>
            </a:fld>
            <a:endParaRPr lang="en-US" dirty="0"/>
          </a:p>
        </p:txBody>
      </p:sp>
    </p:spTree>
    <p:extLst>
      <p:ext uri="{BB962C8B-B14F-4D97-AF65-F5344CB8AC3E}">
        <p14:creationId xmlns:p14="http://schemas.microsoft.com/office/powerpoint/2010/main" val="2219884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 All I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497CFE1-E249-6C41-984A-FB6172BAFEF2}"/>
              </a:ext>
              <a:ext uri="{C183D7F6-B498-43B3-948B-1728B52AA6E4}">
                <adec:decorative xmlns:adec="http://schemas.microsoft.com/office/drawing/2017/decorative" val="1"/>
              </a:ext>
            </a:extLst>
          </p:cNvPr>
          <p:cNvSpPr/>
          <p:nvPr userDrawn="1"/>
        </p:nvSpPr>
        <p:spPr>
          <a:xfrm>
            <a:off x="-1" y="301752"/>
            <a:ext cx="8229600" cy="914400"/>
          </a:xfrm>
          <a:prstGeom prst="rect">
            <a:avLst/>
          </a:prstGeom>
          <a:gradFill flip="none" rotWithShape="1">
            <a:gsLst>
              <a:gs pos="0">
                <a:srgbClr val="FFCA09"/>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2D370DC9-1FC5-F84B-A74E-60ECC3ACA911}"/>
              </a:ext>
            </a:extLst>
          </p:cNvPr>
          <p:cNvSpPr>
            <a:spLocks noGrp="1"/>
          </p:cNvSpPr>
          <p:nvPr>
            <p:ph type="title"/>
          </p:nvPr>
        </p:nvSpPr>
        <p:spPr>
          <a:xfrm>
            <a:off x="365760" y="301752"/>
            <a:ext cx="10515600" cy="914400"/>
          </a:xfrm>
        </p:spPr>
        <p:txBody>
          <a:bodyPr lIns="0" rIns="0">
            <a:noAutofit/>
          </a:bodyPr>
          <a:lstStyle>
            <a:lvl1pPr>
              <a:defRPr sz="3000" b="1" cap="all" spc="400" baseline="0">
                <a:solidFill>
                  <a:schemeClr val="tx1"/>
                </a:solidFill>
              </a:defRPr>
            </a:lvl1pPr>
          </a:lstStyle>
          <a:p>
            <a:r>
              <a:rPr lang="en-US" dirty="0"/>
              <a:t>Click to edit Master title style</a:t>
            </a:r>
          </a:p>
        </p:txBody>
      </p:sp>
      <p:sp>
        <p:nvSpPr>
          <p:cNvPr id="6" name="Footer Placeholder 4">
            <a:extLst>
              <a:ext uri="{FF2B5EF4-FFF2-40B4-BE49-F238E27FC236}">
                <a16:creationId xmlns:a16="http://schemas.microsoft.com/office/drawing/2014/main" id="{4BE88DB9-B5F1-2145-B054-8907352D0F24}"/>
              </a:ext>
            </a:extLst>
          </p:cNvPr>
          <p:cNvSpPr>
            <a:spLocks noGrp="1"/>
          </p:cNvSpPr>
          <p:nvPr>
            <p:ph type="ftr" sz="quarter" idx="11"/>
          </p:nvPr>
        </p:nvSpPr>
        <p:spPr>
          <a:xfrm>
            <a:off x="6028311" y="6492875"/>
            <a:ext cx="5684520" cy="365125"/>
          </a:xfrm>
          <a:prstGeom prst="rect">
            <a:avLst/>
          </a:prstGeom>
        </p:spPr>
        <p:txBody>
          <a:bodyPr/>
          <a:lstStyle>
            <a:lvl1pPr algn="r">
              <a:defRPr/>
            </a:lvl1pPr>
          </a:lstStyle>
          <a:p>
            <a:endParaRPr lang="en-US" dirty="0"/>
          </a:p>
        </p:txBody>
      </p:sp>
      <p:sp>
        <p:nvSpPr>
          <p:cNvPr id="7" name="Slide Number Placeholder 5">
            <a:extLst>
              <a:ext uri="{FF2B5EF4-FFF2-40B4-BE49-F238E27FC236}">
                <a16:creationId xmlns:a16="http://schemas.microsoft.com/office/drawing/2014/main" id="{2A85BEE5-9E5A-4C44-8D45-99A1F8E97D35}"/>
              </a:ext>
            </a:extLst>
          </p:cNvPr>
          <p:cNvSpPr>
            <a:spLocks noGrp="1"/>
          </p:cNvSpPr>
          <p:nvPr>
            <p:ph type="sldNum" sz="quarter" idx="4"/>
          </p:nvPr>
        </p:nvSpPr>
        <p:spPr>
          <a:xfrm>
            <a:off x="8969631" y="61277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r>
              <a:rPr lang="en-US" dirty="0"/>
              <a:t>1/30/20 | </a:t>
            </a:r>
            <a:fld id="{6CEAE969-FA89-C746-9252-7E5A93E896BE}" type="slidenum">
              <a:rPr lang="en-US" smtClean="0"/>
              <a:pPr/>
              <a:t>‹#›</a:t>
            </a:fld>
            <a:endParaRPr lang="en-US" dirty="0"/>
          </a:p>
        </p:txBody>
      </p:sp>
    </p:spTree>
    <p:extLst>
      <p:ext uri="{BB962C8B-B14F-4D97-AF65-F5344CB8AC3E}">
        <p14:creationId xmlns:p14="http://schemas.microsoft.com/office/powerpoint/2010/main" val="2387742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288DCE5-97F2-2043-B99E-C8F0B895E21D}"/>
              </a:ext>
            </a:extLst>
          </p:cNvPr>
          <p:cNvSpPr>
            <a:spLocks noGrp="1"/>
          </p:cNvSpPr>
          <p:nvPr>
            <p:ph type="ftr" sz="quarter" idx="11"/>
          </p:nvPr>
        </p:nvSpPr>
        <p:spPr>
          <a:xfrm>
            <a:off x="6028311" y="6492875"/>
            <a:ext cx="5684520" cy="365125"/>
          </a:xfrm>
          <a:prstGeom prst="rect">
            <a:avLst/>
          </a:prstGeom>
        </p:spPr>
        <p:txBody>
          <a:bodyPr/>
          <a:lstStyle>
            <a:lvl1pPr algn="r">
              <a:defRPr/>
            </a:lvl1pPr>
          </a:lstStyle>
          <a:p>
            <a:endParaRPr lang="en-US" dirty="0"/>
          </a:p>
        </p:txBody>
      </p:sp>
      <p:sp>
        <p:nvSpPr>
          <p:cNvPr id="6" name="Slide Number Placeholder 5">
            <a:extLst>
              <a:ext uri="{FF2B5EF4-FFF2-40B4-BE49-F238E27FC236}">
                <a16:creationId xmlns:a16="http://schemas.microsoft.com/office/drawing/2014/main" id="{E6281035-920C-C34A-9D29-EDE26BCFAAF0}"/>
              </a:ext>
            </a:extLst>
          </p:cNvPr>
          <p:cNvSpPr>
            <a:spLocks noGrp="1"/>
          </p:cNvSpPr>
          <p:nvPr>
            <p:ph type="sldNum" sz="quarter" idx="4"/>
          </p:nvPr>
        </p:nvSpPr>
        <p:spPr>
          <a:xfrm>
            <a:off x="8969631" y="61277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r>
              <a:rPr lang="en-US" dirty="0"/>
              <a:t>1/30/20 | </a:t>
            </a:r>
            <a:fld id="{6CEAE969-FA89-C746-9252-7E5A93E896BE}" type="slidenum">
              <a:rPr lang="en-US" smtClean="0"/>
              <a:pPr/>
              <a:t>‹#›</a:t>
            </a:fld>
            <a:endParaRPr lang="en-US" dirty="0"/>
          </a:p>
        </p:txBody>
      </p:sp>
    </p:spTree>
    <p:extLst>
      <p:ext uri="{BB962C8B-B14F-4D97-AF65-F5344CB8AC3E}">
        <p14:creationId xmlns:p14="http://schemas.microsoft.com/office/powerpoint/2010/main" val="4223033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294138-1BA9-ED49-AC6D-E472DCC919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556D135-77C1-9240-B8C0-18402126AF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F1C4185C-AE48-F446-B02A-52C9DA7D01DD}"/>
              </a:ext>
            </a:extLst>
          </p:cNvPr>
          <p:cNvSpPr>
            <a:spLocks noGrp="1"/>
          </p:cNvSpPr>
          <p:nvPr>
            <p:ph type="ftr" sz="quarter" idx="3"/>
          </p:nvPr>
        </p:nvSpPr>
        <p:spPr>
          <a:xfrm>
            <a:off x="6028311" y="6492875"/>
            <a:ext cx="5684520" cy="365125"/>
          </a:xfrm>
          <a:prstGeom prst="rect">
            <a:avLst/>
          </a:prstGeom>
        </p:spPr>
        <p:txBody>
          <a:bodyPr/>
          <a:lstStyle>
            <a:lvl1pPr algn="r">
              <a:defRPr sz="1200">
                <a:solidFill>
                  <a:srgbClr val="8D8D8D"/>
                </a:solidFill>
                <a:latin typeface="Century Gothic" panose="020B0502020202020204" pitchFamily="34" charset="0"/>
              </a:defRPr>
            </a:lvl1pPr>
          </a:lstStyle>
          <a:p>
            <a:endParaRPr lang="en-US" dirty="0"/>
          </a:p>
        </p:txBody>
      </p:sp>
      <p:sp>
        <p:nvSpPr>
          <p:cNvPr id="11" name="Slide Number Placeholder 5">
            <a:extLst>
              <a:ext uri="{FF2B5EF4-FFF2-40B4-BE49-F238E27FC236}">
                <a16:creationId xmlns:a16="http://schemas.microsoft.com/office/drawing/2014/main" id="{DFA1CA6B-5702-064F-8590-E50AA1EF66A3}"/>
              </a:ext>
            </a:extLst>
          </p:cNvPr>
          <p:cNvSpPr>
            <a:spLocks noGrp="1"/>
          </p:cNvSpPr>
          <p:nvPr>
            <p:ph type="sldNum" sz="quarter" idx="4"/>
          </p:nvPr>
        </p:nvSpPr>
        <p:spPr>
          <a:xfrm>
            <a:off x="8969631" y="6127750"/>
            <a:ext cx="2743200" cy="365125"/>
          </a:xfrm>
          <a:prstGeom prst="rect">
            <a:avLst/>
          </a:prstGeom>
        </p:spPr>
        <p:txBody>
          <a:bodyPr vert="horz" lIns="91440" tIns="45720" rIns="91440" bIns="45720" rtlCol="0" anchor="ctr"/>
          <a:lstStyle>
            <a:lvl1pPr algn="r">
              <a:defRPr sz="1200">
                <a:solidFill>
                  <a:srgbClr val="8D8D8D"/>
                </a:solidFill>
                <a:latin typeface="Century Gothic" panose="020B0502020202020204" pitchFamily="34" charset="0"/>
              </a:defRPr>
            </a:lvl1pPr>
          </a:lstStyle>
          <a:p>
            <a:r>
              <a:rPr lang="en-US" dirty="0"/>
              <a:t>1/30/20 | </a:t>
            </a:r>
            <a:fld id="{6CEAE969-FA89-C746-9252-7E5A93E896BE}" type="slidenum">
              <a:rPr lang="en-US" smtClean="0"/>
              <a:pPr/>
              <a:t>‹#›</a:t>
            </a:fld>
            <a:endParaRPr lang="en-US" dirty="0"/>
          </a:p>
        </p:txBody>
      </p:sp>
    </p:spTree>
    <p:extLst>
      <p:ext uri="{BB962C8B-B14F-4D97-AF65-F5344CB8AC3E}">
        <p14:creationId xmlns:p14="http://schemas.microsoft.com/office/powerpoint/2010/main" val="2824846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1" r:id="rId4"/>
    <p:sldLayoutId id="2147483654" r:id="rId5"/>
    <p:sldLayoutId id="2147483660" r:id="rId6"/>
    <p:sldLayoutId id="2147483655" r:id="rId7"/>
  </p:sldLayoutIdLst>
  <p:txStyles>
    <p:titleStyle>
      <a:lvl1pPr algn="l" defTabSz="914400" rtl="0" eaLnBrk="1" latinLnBrk="0" hangingPunct="1">
        <a:lnSpc>
          <a:spcPct val="90000"/>
        </a:lnSpc>
        <a:spcBef>
          <a:spcPct val="0"/>
        </a:spcBef>
        <a:buNone/>
        <a:defRPr sz="4400" kern="1200">
          <a:solidFill>
            <a:schemeClr val="tx2"/>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https://kschildrenscabinet.org/panel-meetings/"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mailto:ddeere@ksde.org"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kschildrenscabinet.org/cares-act-support-for-early-childhood/"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www.youtube.com/watch?v=xUmaMhDrMq4" TargetMode="External"/><Relationship Id="rId5" Type="http://schemas.openxmlformats.org/officeDocument/2006/relationships/hyperlink" Target="https://covid.ks.gov/spark-meetings/" TargetMode="External"/><Relationship Id="rId4" Type="http://schemas.openxmlformats.org/officeDocument/2006/relationships/hyperlink" Target="https://ksqualitynetwork.org/"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kschildrenscabinet.org/early-childhood-recommendations-panel/"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mailto:lindalogan@ksu.edu"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hyperlink" Target="http://www.kansaspowerofthepositive.org/"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hyperlink" Target="https://www.kdheks.gov/bcclr/index.html"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hyperlink" Target="http://www.supportingyoukansas.org/"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hyperlink" Target="https://www.kdheks.gov/fac/"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kansasicc.org/"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hyperlink" Target="http://kshomevisiting.org/"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hyperlink" Target="http://www.kansasmch.org/"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hyperlink" Target="http://www.dcf.ks.gov/services/ees/Pages/Kansas-Quality-Rating-Improvement-System-(QRIS).aspx"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hyperlink" Target="https://www.kdads.ks.gov/commissions/behavioral-health/gbhspc"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hyperlink" Target="http://socwel.ku.edu/ksstrong"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hyperlink" Target="http://www.dcf.ks.gov/services/PPS/Documents/Other/IVE_Prevention_Plan.pdf"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hyperlink" Target="https://www.kansasregents.org/about/governors-education-council" TargetMode="External"/><Relationship Id="rId4" Type="http://schemas.openxmlformats.org/officeDocument/2006/relationships/hyperlink" Target="https://governor.kansas.gov/executive-order-no-19-03/"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ll in for Kansas Kids with yellow star">
            <a:extLst>
              <a:ext uri="{FF2B5EF4-FFF2-40B4-BE49-F238E27FC236}">
                <a16:creationId xmlns:a16="http://schemas.microsoft.com/office/drawing/2014/main" id="{16DB6833-D967-DB47-A9B6-10780F8816F3}"/>
              </a:ext>
            </a:extLst>
          </p:cNvPr>
          <p:cNvPicPr>
            <a:picLocks noChangeAspect="1"/>
          </p:cNvPicPr>
          <p:nvPr/>
        </p:nvPicPr>
        <p:blipFill>
          <a:blip r:embed="rId3"/>
          <a:stretch>
            <a:fillRect/>
          </a:stretch>
        </p:blipFill>
        <p:spPr>
          <a:xfrm>
            <a:off x="527113" y="447282"/>
            <a:ext cx="4521496" cy="1991117"/>
          </a:xfrm>
          <a:prstGeom prst="rect">
            <a:avLst/>
          </a:prstGeom>
        </p:spPr>
      </p:pic>
      <p:sp>
        <p:nvSpPr>
          <p:cNvPr id="2" name="Title 1">
            <a:extLst>
              <a:ext uri="{FF2B5EF4-FFF2-40B4-BE49-F238E27FC236}">
                <a16:creationId xmlns:a16="http://schemas.microsoft.com/office/drawing/2014/main" id="{D805B7D2-0278-464C-8375-1A833AB5DB3A}"/>
              </a:ext>
            </a:extLst>
          </p:cNvPr>
          <p:cNvSpPr>
            <a:spLocks noGrp="1"/>
          </p:cNvSpPr>
          <p:nvPr>
            <p:ph type="ctrTitle"/>
          </p:nvPr>
        </p:nvSpPr>
        <p:spPr>
          <a:xfrm>
            <a:off x="457200" y="4024247"/>
            <a:ext cx="6099313" cy="1567798"/>
          </a:xfrm>
        </p:spPr>
        <p:txBody>
          <a:bodyPr/>
          <a:lstStyle/>
          <a:p>
            <a:r>
              <a:rPr lang="en-US" sz="3600" b="1" dirty="0"/>
              <a:t>Early Childhood Recommendations </a:t>
            </a:r>
            <a:br>
              <a:rPr lang="en-US" sz="3600" b="1" dirty="0"/>
            </a:br>
            <a:r>
              <a:rPr lang="en-US" sz="3600" b="1" dirty="0"/>
              <a:t>Panel</a:t>
            </a:r>
            <a:endParaRPr lang="en-US" dirty="0"/>
          </a:p>
        </p:txBody>
      </p:sp>
      <p:sp>
        <p:nvSpPr>
          <p:cNvPr id="3" name="Subtitle 2">
            <a:extLst>
              <a:ext uri="{FF2B5EF4-FFF2-40B4-BE49-F238E27FC236}">
                <a16:creationId xmlns:a16="http://schemas.microsoft.com/office/drawing/2014/main" id="{EB6495F0-D9BF-124A-A5F0-822DF3ACEB01}"/>
              </a:ext>
            </a:extLst>
          </p:cNvPr>
          <p:cNvSpPr>
            <a:spLocks noGrp="1"/>
          </p:cNvSpPr>
          <p:nvPr>
            <p:ph type="subTitle" idx="1"/>
          </p:nvPr>
        </p:nvSpPr>
        <p:spPr/>
        <p:txBody>
          <a:bodyPr/>
          <a:lstStyle/>
          <a:p>
            <a:r>
              <a:rPr lang="en-US" dirty="0">
                <a:solidFill>
                  <a:schemeClr val="accent3"/>
                </a:solidFill>
              </a:rPr>
              <a:t>Meeting</a:t>
            </a:r>
            <a:r>
              <a:rPr lang="en-US" dirty="0"/>
              <a:t> September 18, 2020</a:t>
            </a:r>
          </a:p>
          <a:p>
            <a:endParaRPr lang="en-US" dirty="0"/>
          </a:p>
        </p:txBody>
      </p:sp>
      <p:pic>
        <p:nvPicPr>
          <p:cNvPr id="4" name="Picture 3" descr="Kansas Children's Cabinet and Trust Fund logo with starts and words ad astra per aspera above">
            <a:extLst>
              <a:ext uri="{FF2B5EF4-FFF2-40B4-BE49-F238E27FC236}">
                <a16:creationId xmlns:a16="http://schemas.microsoft.com/office/drawing/2014/main" id="{B010BB2B-92E8-1847-9FDC-215B2FE75AC8}"/>
              </a:ext>
            </a:extLst>
          </p:cNvPr>
          <p:cNvPicPr>
            <a:picLocks noChangeAspect="1"/>
          </p:cNvPicPr>
          <p:nvPr/>
        </p:nvPicPr>
        <p:blipFill>
          <a:blip r:embed="rId4"/>
          <a:stretch>
            <a:fillRect/>
          </a:stretch>
        </p:blipFill>
        <p:spPr>
          <a:xfrm>
            <a:off x="5672010" y="4393274"/>
            <a:ext cx="1833745" cy="1231106"/>
          </a:xfrm>
          <a:prstGeom prst="rect">
            <a:avLst/>
          </a:prstGeom>
        </p:spPr>
      </p:pic>
    </p:spTree>
    <p:extLst>
      <p:ext uri="{BB962C8B-B14F-4D97-AF65-F5344CB8AC3E}">
        <p14:creationId xmlns:p14="http://schemas.microsoft.com/office/powerpoint/2010/main" val="758101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p:txBody>
          <a:bodyPr/>
          <a:lstStyle/>
          <a:p>
            <a:r>
              <a:rPr lang="en-US" dirty="0"/>
              <a:t>Welcome</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838200" y="1418247"/>
            <a:ext cx="10515600" cy="3707982"/>
          </a:xfrm>
        </p:spPr>
        <p:txBody>
          <a:bodyPr>
            <a:normAutofit/>
          </a:bodyPr>
          <a:lstStyle/>
          <a:p>
            <a:pPr>
              <a:lnSpc>
                <a:spcPct val="100000"/>
              </a:lnSpc>
              <a:spcAft>
                <a:spcPts val="600"/>
              </a:spcAft>
            </a:pPr>
            <a:r>
              <a:rPr lang="en-US" sz="2400" b="1" dirty="0"/>
              <a:t>Thank you </a:t>
            </a:r>
            <a:r>
              <a:rPr lang="en-US" sz="2400" dirty="0"/>
              <a:t>for serving Kansas children, their families, and our state’s early childhood care and education professionals!</a:t>
            </a:r>
          </a:p>
          <a:p>
            <a:pPr>
              <a:lnSpc>
                <a:spcPct val="100000"/>
              </a:lnSpc>
              <a:spcAft>
                <a:spcPts val="600"/>
              </a:spcAft>
            </a:pPr>
            <a:endParaRPr lang="en-US" sz="2400" dirty="0"/>
          </a:p>
          <a:p>
            <a:pPr>
              <a:lnSpc>
                <a:spcPct val="100000"/>
              </a:lnSpc>
              <a:spcAft>
                <a:spcPts val="600"/>
              </a:spcAft>
            </a:pPr>
            <a:r>
              <a:rPr lang="en-US" sz="2400" dirty="0"/>
              <a:t>This is a remote meeting.</a:t>
            </a:r>
          </a:p>
          <a:p>
            <a:pPr lvl="1">
              <a:lnSpc>
                <a:spcPct val="100000"/>
              </a:lnSpc>
              <a:spcAft>
                <a:spcPts val="600"/>
              </a:spcAft>
            </a:pPr>
            <a:r>
              <a:rPr lang="en-US" sz="2000" dirty="0"/>
              <a:t>Today’s meeting materials are posted at </a:t>
            </a:r>
            <a:r>
              <a:rPr lang="en-US" sz="2000" dirty="0">
                <a:hlinkClick r:id="rId3"/>
              </a:rPr>
              <a:t>https://kschildrenscabinet.org/panel-meetings/</a:t>
            </a:r>
            <a:r>
              <a:rPr lang="en-US" sz="2000" dirty="0"/>
              <a:t>.</a:t>
            </a:r>
          </a:p>
          <a:p>
            <a:pPr lvl="1">
              <a:lnSpc>
                <a:spcPct val="100000"/>
              </a:lnSpc>
              <a:spcAft>
                <a:spcPts val="600"/>
              </a:spcAft>
            </a:pPr>
            <a:r>
              <a:rPr lang="en-US" sz="2000" dirty="0"/>
              <a:t>Panel members will clearly identify themselves when they begin speaking.</a:t>
            </a:r>
          </a:p>
          <a:p>
            <a:pPr lvl="1">
              <a:lnSpc>
                <a:spcPct val="100000"/>
              </a:lnSpc>
              <a:spcAft>
                <a:spcPts val="600"/>
              </a:spcAft>
            </a:pPr>
            <a:r>
              <a:rPr lang="en-US" sz="2000" dirty="0"/>
              <a:t>Panel members can use the “raise hand” feature to show they are ready to share. </a:t>
            </a:r>
          </a:p>
          <a:p>
            <a:pPr lvl="1">
              <a:lnSpc>
                <a:spcPct val="100000"/>
              </a:lnSpc>
              <a:spcAft>
                <a:spcPts val="600"/>
              </a:spcAft>
            </a:pPr>
            <a:endParaRPr lang="en-US" sz="2000" dirty="0"/>
          </a:p>
          <a:p>
            <a:pPr>
              <a:lnSpc>
                <a:spcPct val="100000"/>
              </a:lnSpc>
              <a:spcAft>
                <a:spcPts val="600"/>
              </a:spcAft>
            </a:pPr>
            <a:endParaRPr lang="en-US" sz="2400" dirty="0"/>
          </a:p>
          <a:p>
            <a:pPr>
              <a:lnSpc>
                <a:spcPct val="100000"/>
              </a:lnSpc>
              <a:spcAft>
                <a:spcPts val="600"/>
              </a:spcAft>
            </a:pPr>
            <a:endParaRPr lang="en-US" sz="2400" dirty="0"/>
          </a:p>
        </p:txBody>
      </p:sp>
    </p:spTree>
    <p:extLst>
      <p:ext uri="{BB962C8B-B14F-4D97-AF65-F5344CB8AC3E}">
        <p14:creationId xmlns:p14="http://schemas.microsoft.com/office/powerpoint/2010/main" val="473645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0515600" cy="914400"/>
          </a:xfrm>
        </p:spPr>
        <p:txBody>
          <a:bodyPr/>
          <a:lstStyle/>
          <a:p>
            <a:r>
              <a:rPr lang="en-US" dirty="0"/>
              <a:t>Today’s Agenda</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838200" y="1409538"/>
            <a:ext cx="10515600" cy="3707982"/>
          </a:xfrm>
        </p:spPr>
        <p:txBody>
          <a:bodyPr>
            <a:normAutofit lnSpcReduction="10000"/>
          </a:bodyPr>
          <a:lstStyle/>
          <a:p>
            <a:pPr>
              <a:lnSpc>
                <a:spcPct val="100000"/>
              </a:lnSpc>
              <a:spcAft>
                <a:spcPts val="600"/>
              </a:spcAft>
            </a:pPr>
            <a:r>
              <a:rPr lang="en-US" sz="2400" dirty="0"/>
              <a:t>Approval of agenda and August 18, 2020 meeting minutes</a:t>
            </a:r>
          </a:p>
          <a:p>
            <a:pPr>
              <a:lnSpc>
                <a:spcPct val="100000"/>
              </a:lnSpc>
              <a:spcAft>
                <a:spcPts val="600"/>
              </a:spcAft>
            </a:pPr>
            <a:r>
              <a:rPr lang="en-US" sz="2400" dirty="0"/>
              <a:t>Follow-up from last meeting </a:t>
            </a:r>
          </a:p>
          <a:p>
            <a:pPr>
              <a:lnSpc>
                <a:spcPct val="100000"/>
              </a:lnSpc>
              <a:spcAft>
                <a:spcPts val="600"/>
              </a:spcAft>
            </a:pPr>
            <a:r>
              <a:rPr lang="en-US" sz="2400" dirty="0"/>
              <a:t>Kindergarten transitions workgroup update</a:t>
            </a:r>
          </a:p>
          <a:p>
            <a:pPr>
              <a:lnSpc>
                <a:spcPct val="100000"/>
              </a:lnSpc>
              <a:spcAft>
                <a:spcPts val="600"/>
              </a:spcAft>
            </a:pPr>
            <a:r>
              <a:rPr lang="en-US" sz="2400" dirty="0"/>
              <a:t>Kansans’ Open Forum</a:t>
            </a:r>
          </a:p>
          <a:p>
            <a:pPr>
              <a:lnSpc>
                <a:spcPct val="100000"/>
              </a:lnSpc>
              <a:spcAft>
                <a:spcPts val="600"/>
              </a:spcAft>
            </a:pPr>
            <a:r>
              <a:rPr lang="en-US" sz="2400" dirty="0"/>
              <a:t>Understanding other councils, committees, and workgroups with an early childhood focus</a:t>
            </a:r>
          </a:p>
          <a:p>
            <a:pPr>
              <a:lnSpc>
                <a:spcPct val="100000"/>
              </a:lnSpc>
              <a:spcAft>
                <a:spcPts val="600"/>
              </a:spcAft>
            </a:pPr>
            <a:r>
              <a:rPr lang="en-US" sz="2400" dirty="0"/>
              <a:t>Presentation and discussion: Kansas COVID-19 response</a:t>
            </a:r>
          </a:p>
          <a:p>
            <a:pPr>
              <a:lnSpc>
                <a:spcPct val="100000"/>
              </a:lnSpc>
              <a:spcAft>
                <a:spcPts val="600"/>
              </a:spcAft>
            </a:pPr>
            <a:r>
              <a:rPr lang="en-US" sz="2400" dirty="0"/>
              <a:t>Requests for future agenda items</a:t>
            </a:r>
            <a:r>
              <a:rPr lang="en-US" sz="2000" dirty="0"/>
              <a:t> </a:t>
            </a:r>
          </a:p>
          <a:p>
            <a:pPr>
              <a:lnSpc>
                <a:spcPct val="100000"/>
              </a:lnSpc>
              <a:spcAft>
                <a:spcPts val="600"/>
              </a:spcAft>
            </a:pPr>
            <a:r>
              <a:rPr lang="en-US" sz="2400" dirty="0"/>
              <a:t>Upcoming meetings</a:t>
            </a:r>
          </a:p>
        </p:txBody>
      </p:sp>
    </p:spTree>
    <p:extLst>
      <p:ext uri="{BB962C8B-B14F-4D97-AF65-F5344CB8AC3E}">
        <p14:creationId xmlns:p14="http://schemas.microsoft.com/office/powerpoint/2010/main" val="922783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0515600" cy="914400"/>
          </a:xfrm>
        </p:spPr>
        <p:txBody>
          <a:bodyPr/>
          <a:lstStyle/>
          <a:p>
            <a:r>
              <a:rPr lang="en-US" dirty="0"/>
              <a:t>Action items:</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838200" y="1409538"/>
            <a:ext cx="10515600" cy="3707982"/>
          </a:xfrm>
        </p:spPr>
        <p:txBody>
          <a:bodyPr>
            <a:normAutofit/>
          </a:bodyPr>
          <a:lstStyle/>
          <a:p>
            <a:pPr marL="22225" indent="0">
              <a:lnSpc>
                <a:spcPct val="100000"/>
              </a:lnSpc>
              <a:spcAft>
                <a:spcPts val="600"/>
              </a:spcAft>
              <a:buNone/>
            </a:pPr>
            <a:r>
              <a:rPr lang="en-US" sz="2400" i="1" dirty="0"/>
              <a:t>Panel members - please clearly identify yourself when you begin speaking to make and second a motion. </a:t>
            </a:r>
          </a:p>
          <a:p>
            <a:pPr marL="22225" indent="0">
              <a:lnSpc>
                <a:spcPct val="100000"/>
              </a:lnSpc>
              <a:spcAft>
                <a:spcPts val="600"/>
              </a:spcAft>
              <a:buNone/>
            </a:pPr>
            <a:endParaRPr lang="en-US" sz="2400" dirty="0"/>
          </a:p>
          <a:p>
            <a:pPr>
              <a:lnSpc>
                <a:spcPct val="100000"/>
              </a:lnSpc>
              <a:spcAft>
                <a:spcPts val="600"/>
              </a:spcAft>
            </a:pPr>
            <a:r>
              <a:rPr lang="en-US" sz="2400" dirty="0"/>
              <a:t>Approval of Agenda</a:t>
            </a:r>
          </a:p>
          <a:p>
            <a:pPr>
              <a:lnSpc>
                <a:spcPct val="100000"/>
              </a:lnSpc>
              <a:spcAft>
                <a:spcPts val="600"/>
              </a:spcAft>
            </a:pPr>
            <a:r>
              <a:rPr lang="en-US" sz="2400" dirty="0"/>
              <a:t>Approval of August 21, 2020 meeting minutes</a:t>
            </a:r>
          </a:p>
        </p:txBody>
      </p:sp>
    </p:spTree>
    <p:extLst>
      <p:ext uri="{BB962C8B-B14F-4D97-AF65-F5344CB8AC3E}">
        <p14:creationId xmlns:p14="http://schemas.microsoft.com/office/powerpoint/2010/main" val="1596596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p:txBody>
          <a:bodyPr/>
          <a:lstStyle/>
          <a:p>
            <a:r>
              <a:rPr lang="en-US" dirty="0"/>
              <a:t>Follow-up from last meeting</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838200" y="1418247"/>
            <a:ext cx="10515600" cy="3707982"/>
          </a:xfrm>
        </p:spPr>
        <p:txBody>
          <a:bodyPr>
            <a:normAutofit/>
          </a:bodyPr>
          <a:lstStyle/>
          <a:p>
            <a:pPr>
              <a:lnSpc>
                <a:spcPct val="100000"/>
              </a:lnSpc>
              <a:spcAft>
                <a:spcPts val="600"/>
              </a:spcAft>
            </a:pPr>
            <a:r>
              <a:rPr lang="en-US" sz="2400" dirty="0"/>
              <a:t>“Good Beginnings Last a Lifetime” campaign and how consistent messaging with community partners can support early childhood in communities</a:t>
            </a:r>
          </a:p>
          <a:p>
            <a:pPr>
              <a:lnSpc>
                <a:spcPct val="100000"/>
              </a:lnSpc>
              <a:spcAft>
                <a:spcPts val="600"/>
              </a:spcAft>
            </a:pPr>
            <a:r>
              <a:rPr lang="en-US" sz="2400" dirty="0"/>
              <a:t>Kansas workforce registry update</a:t>
            </a:r>
          </a:p>
          <a:p>
            <a:pPr marL="22225" indent="0">
              <a:lnSpc>
                <a:spcPct val="100000"/>
              </a:lnSpc>
              <a:spcAft>
                <a:spcPts val="600"/>
              </a:spcAft>
              <a:buNone/>
            </a:pPr>
            <a:endParaRPr lang="en-US" sz="2400" dirty="0"/>
          </a:p>
          <a:p>
            <a:pPr>
              <a:lnSpc>
                <a:spcPct val="100000"/>
              </a:lnSpc>
              <a:spcAft>
                <a:spcPts val="600"/>
              </a:spcAft>
            </a:pPr>
            <a:endParaRPr lang="en-US" sz="2400" dirty="0"/>
          </a:p>
          <a:p>
            <a:pPr marL="22225" indent="0">
              <a:lnSpc>
                <a:spcPct val="100000"/>
              </a:lnSpc>
              <a:spcAft>
                <a:spcPts val="600"/>
              </a:spcAft>
              <a:buNone/>
            </a:pPr>
            <a:endParaRPr lang="en-US" sz="2400" dirty="0"/>
          </a:p>
        </p:txBody>
      </p:sp>
    </p:spTree>
    <p:extLst>
      <p:ext uri="{BB962C8B-B14F-4D97-AF65-F5344CB8AC3E}">
        <p14:creationId xmlns:p14="http://schemas.microsoft.com/office/powerpoint/2010/main" val="1057741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0515600" cy="914400"/>
          </a:xfrm>
        </p:spPr>
        <p:txBody>
          <a:bodyPr/>
          <a:lstStyle/>
          <a:p>
            <a:r>
              <a:rPr lang="en-US" dirty="0"/>
              <a:t>Kindergarten transitions workgroup</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838200" y="1409538"/>
            <a:ext cx="7752128" cy="3707982"/>
          </a:xfrm>
        </p:spPr>
        <p:txBody>
          <a:bodyPr>
            <a:normAutofit/>
          </a:bodyPr>
          <a:lstStyle/>
          <a:p>
            <a:pPr marL="22225" indent="0">
              <a:lnSpc>
                <a:spcPct val="100000"/>
              </a:lnSpc>
              <a:spcAft>
                <a:spcPts val="600"/>
              </a:spcAft>
              <a:buNone/>
            </a:pPr>
            <a:r>
              <a:rPr lang="en-US" sz="2400" dirty="0"/>
              <a:t> </a:t>
            </a:r>
            <a:r>
              <a:rPr lang="en-US" sz="2400" b="1" dirty="0"/>
              <a:t>Purpose:</a:t>
            </a:r>
          </a:p>
          <a:p>
            <a:pPr>
              <a:lnSpc>
                <a:spcPct val="100000"/>
              </a:lnSpc>
              <a:spcAft>
                <a:spcPts val="600"/>
              </a:spcAft>
            </a:pPr>
            <a:r>
              <a:rPr lang="en-US" sz="2400" dirty="0"/>
              <a:t>Create a Memorandum of Understanding (MOU) as a resource for Kansas communities engaging in Kindergarten Transition/Readiness planning work.</a:t>
            </a:r>
          </a:p>
          <a:p>
            <a:pPr marL="22225" indent="0">
              <a:lnSpc>
                <a:spcPct val="100000"/>
              </a:lnSpc>
              <a:spcAft>
                <a:spcPts val="600"/>
              </a:spcAft>
              <a:buNone/>
            </a:pPr>
            <a:r>
              <a:rPr lang="en-US" sz="2400" b="1" dirty="0"/>
              <a:t>Priorities:</a:t>
            </a:r>
          </a:p>
          <a:p>
            <a:pPr>
              <a:lnSpc>
                <a:spcPct val="100000"/>
              </a:lnSpc>
              <a:spcAft>
                <a:spcPts val="600"/>
              </a:spcAft>
            </a:pPr>
            <a:r>
              <a:rPr lang="en-US" sz="2400" dirty="0"/>
              <a:t>Reviewing a draft template</a:t>
            </a:r>
          </a:p>
          <a:p>
            <a:pPr>
              <a:lnSpc>
                <a:spcPct val="100000"/>
              </a:lnSpc>
              <a:spcAft>
                <a:spcPts val="600"/>
              </a:spcAft>
            </a:pPr>
            <a:r>
              <a:rPr lang="en-US" sz="2400" dirty="0"/>
              <a:t>Reviewing an activity worksheet</a:t>
            </a:r>
          </a:p>
          <a:p>
            <a:pPr>
              <a:lnSpc>
                <a:spcPct val="100000"/>
              </a:lnSpc>
              <a:spcAft>
                <a:spcPts val="600"/>
              </a:spcAft>
            </a:pPr>
            <a:endParaRPr lang="en-US" sz="2400" dirty="0"/>
          </a:p>
          <a:p>
            <a:pPr>
              <a:lnSpc>
                <a:spcPct val="100000"/>
              </a:lnSpc>
              <a:spcAft>
                <a:spcPts val="600"/>
              </a:spcAft>
            </a:pPr>
            <a:endParaRPr lang="en-US" sz="2400" dirty="0"/>
          </a:p>
          <a:p>
            <a:pPr marL="22225" indent="0">
              <a:lnSpc>
                <a:spcPct val="100000"/>
              </a:lnSpc>
              <a:spcAft>
                <a:spcPts val="600"/>
              </a:spcAft>
              <a:buNone/>
            </a:pPr>
            <a:endParaRPr lang="en-US" sz="2400" dirty="0"/>
          </a:p>
        </p:txBody>
      </p:sp>
      <p:sp>
        <p:nvSpPr>
          <p:cNvPr id="4" name="Content Placeholder 4">
            <a:extLst>
              <a:ext uri="{FF2B5EF4-FFF2-40B4-BE49-F238E27FC236}">
                <a16:creationId xmlns:a16="http://schemas.microsoft.com/office/drawing/2014/main" id="{A4D53231-B5FE-494D-92AB-CAC61C29E4E1}"/>
              </a:ext>
            </a:extLst>
          </p:cNvPr>
          <p:cNvSpPr txBox="1">
            <a:spLocks/>
          </p:cNvSpPr>
          <p:nvPr/>
        </p:nvSpPr>
        <p:spPr>
          <a:xfrm>
            <a:off x="8590328" y="1409538"/>
            <a:ext cx="2763472" cy="3707982"/>
          </a:xfrm>
          <a:prstGeom prst="rect">
            <a:avLst/>
          </a:prstGeom>
        </p:spPr>
        <p:txBody>
          <a:bodyPr vert="horz" lIns="91440" tIns="45720" rIns="91440" bIns="45720" rtlCol="0">
            <a:normAutofit fontScale="70000" lnSpcReduction="20000"/>
          </a:bodyPr>
          <a:lstStyle>
            <a:lvl1pPr marL="236538" indent="-214313" algn="l" defTabSz="914400" rtl="0" eaLnBrk="1" latinLnBrk="0" hangingPunct="1">
              <a:lnSpc>
                <a:spcPct val="90000"/>
              </a:lnSpc>
              <a:spcBef>
                <a:spcPts val="0"/>
              </a:spcBef>
              <a:spcAft>
                <a:spcPts val="1000"/>
              </a:spcAft>
              <a:buSzPct val="65000"/>
              <a:buFontTx/>
              <a:buBlip>
                <a:blip r:embed="rId3"/>
              </a:buBlip>
              <a:tabLst/>
              <a:defRPr sz="2800" kern="1200">
                <a:solidFill>
                  <a:schemeClr val="tx2"/>
                </a:solidFill>
                <a:latin typeface="Century Gothic" panose="020B0502020202020204" pitchFamily="34" charset="0"/>
                <a:ea typeface="+mn-ea"/>
                <a:cs typeface="+mn-cs"/>
              </a:defRPr>
            </a:lvl1pPr>
            <a:lvl2pPr marL="6873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400" kern="1200">
                <a:solidFill>
                  <a:schemeClr val="tx2"/>
                </a:solidFill>
                <a:latin typeface="Century Gothic" panose="020B0502020202020204" pitchFamily="34" charset="0"/>
                <a:ea typeface="+mn-ea"/>
                <a:cs typeface="+mn-cs"/>
              </a:defRPr>
            </a:lvl2pPr>
            <a:lvl3pPr marL="97313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000" kern="1200">
                <a:solidFill>
                  <a:schemeClr val="tx2"/>
                </a:solidFill>
                <a:latin typeface="Century Gothic" panose="020B0502020202020204" pitchFamily="34" charset="0"/>
                <a:ea typeface="+mn-ea"/>
                <a:cs typeface="+mn-cs"/>
              </a:defRPr>
            </a:lvl3pPr>
            <a:lvl4pPr marL="1257300"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4pPr>
            <a:lvl5pPr marL="16017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225" indent="0">
              <a:lnSpc>
                <a:spcPct val="100000"/>
              </a:lnSpc>
              <a:spcAft>
                <a:spcPts val="600"/>
              </a:spcAft>
              <a:buNone/>
            </a:pPr>
            <a:r>
              <a:rPr lang="en-US" sz="2400" b="1" dirty="0"/>
              <a:t>Panel members</a:t>
            </a:r>
          </a:p>
          <a:p>
            <a:pPr>
              <a:lnSpc>
                <a:spcPct val="100000"/>
              </a:lnSpc>
              <a:spcAft>
                <a:spcPts val="600"/>
              </a:spcAft>
            </a:pPr>
            <a:r>
              <a:rPr lang="en-US" sz="2400" dirty="0"/>
              <a:t>Peggy Kelly (chair)</a:t>
            </a:r>
          </a:p>
          <a:p>
            <a:pPr>
              <a:lnSpc>
                <a:spcPct val="100000"/>
              </a:lnSpc>
              <a:spcAft>
                <a:spcPts val="600"/>
              </a:spcAft>
            </a:pPr>
            <a:r>
              <a:rPr lang="en-US" sz="2400" dirty="0"/>
              <a:t> Amy Gottschamer</a:t>
            </a:r>
          </a:p>
          <a:p>
            <a:pPr>
              <a:lnSpc>
                <a:spcPct val="100000"/>
              </a:lnSpc>
              <a:spcAft>
                <a:spcPts val="600"/>
              </a:spcAft>
            </a:pPr>
            <a:r>
              <a:rPr lang="en-US" sz="2400" dirty="0"/>
              <a:t>Cornelia Stevens</a:t>
            </a:r>
          </a:p>
          <a:p>
            <a:pPr>
              <a:lnSpc>
                <a:spcPct val="100000"/>
              </a:lnSpc>
              <a:spcAft>
                <a:spcPts val="600"/>
              </a:spcAft>
            </a:pPr>
            <a:r>
              <a:rPr lang="en-US" sz="2400" dirty="0"/>
              <a:t>Dee Rankin 	</a:t>
            </a:r>
          </a:p>
          <a:p>
            <a:pPr>
              <a:lnSpc>
                <a:spcPct val="100000"/>
              </a:lnSpc>
              <a:spcAft>
                <a:spcPts val="600"/>
              </a:spcAft>
            </a:pPr>
            <a:r>
              <a:rPr lang="en-US" sz="2400" dirty="0"/>
              <a:t>Jan </a:t>
            </a:r>
            <a:r>
              <a:rPr lang="en-US" sz="2400" dirty="0" err="1"/>
              <a:t>Scheiderman</a:t>
            </a:r>
            <a:endParaRPr lang="en-US" sz="2400" dirty="0"/>
          </a:p>
          <a:p>
            <a:pPr>
              <a:lnSpc>
                <a:spcPct val="100000"/>
              </a:lnSpc>
              <a:spcAft>
                <a:spcPts val="600"/>
              </a:spcAft>
            </a:pPr>
            <a:r>
              <a:rPr lang="en-US" sz="2400" dirty="0"/>
              <a:t>Kim Kennedy</a:t>
            </a:r>
          </a:p>
          <a:p>
            <a:pPr>
              <a:lnSpc>
                <a:spcPct val="100000"/>
              </a:lnSpc>
              <a:spcAft>
                <a:spcPts val="600"/>
              </a:spcAft>
            </a:pPr>
            <a:r>
              <a:rPr lang="en-US" sz="2400" dirty="0"/>
              <a:t>Mallory Arellano</a:t>
            </a:r>
          </a:p>
          <a:p>
            <a:pPr>
              <a:lnSpc>
                <a:spcPct val="100000"/>
              </a:lnSpc>
              <a:spcAft>
                <a:spcPts val="600"/>
              </a:spcAft>
            </a:pPr>
            <a:r>
              <a:rPr lang="en-US" sz="2400" dirty="0" err="1"/>
              <a:t>Marites</a:t>
            </a:r>
            <a:r>
              <a:rPr lang="en-US" sz="2400" dirty="0"/>
              <a:t> </a:t>
            </a:r>
            <a:r>
              <a:rPr lang="en-US" sz="2400" dirty="0" err="1"/>
              <a:t>Altuna</a:t>
            </a:r>
            <a:endParaRPr lang="en-US" sz="2400" dirty="0"/>
          </a:p>
          <a:p>
            <a:pPr>
              <a:lnSpc>
                <a:spcPct val="100000"/>
              </a:lnSpc>
              <a:spcAft>
                <a:spcPts val="600"/>
              </a:spcAft>
            </a:pPr>
            <a:r>
              <a:rPr lang="en-US" sz="2400" dirty="0"/>
              <a:t>Natalie </a:t>
            </a:r>
            <a:r>
              <a:rPr lang="en-US" sz="2400" dirty="0" err="1"/>
              <a:t>McClane</a:t>
            </a:r>
            <a:endParaRPr lang="en-US" sz="2400" dirty="0"/>
          </a:p>
          <a:p>
            <a:pPr>
              <a:lnSpc>
                <a:spcPct val="100000"/>
              </a:lnSpc>
              <a:spcAft>
                <a:spcPts val="600"/>
              </a:spcAft>
            </a:pPr>
            <a:r>
              <a:rPr lang="en-US" sz="2400" dirty="0"/>
              <a:t>Rachel Anno</a:t>
            </a:r>
          </a:p>
          <a:p>
            <a:pPr>
              <a:lnSpc>
                <a:spcPct val="100000"/>
              </a:lnSpc>
              <a:spcAft>
                <a:spcPts val="600"/>
              </a:spcAft>
            </a:pPr>
            <a:r>
              <a:rPr lang="en-US" sz="2400" dirty="0"/>
              <a:t>Reva </a:t>
            </a:r>
            <a:r>
              <a:rPr lang="en-US" sz="2400" dirty="0" err="1"/>
              <a:t>Wywadis</a:t>
            </a:r>
            <a:endParaRPr lang="en-US" sz="2400" dirty="0"/>
          </a:p>
          <a:p>
            <a:pPr>
              <a:lnSpc>
                <a:spcPct val="100000"/>
              </a:lnSpc>
              <a:spcAft>
                <a:spcPts val="600"/>
              </a:spcAft>
            </a:pPr>
            <a:r>
              <a:rPr lang="en-US" sz="2400" dirty="0"/>
              <a:t>Sheila </a:t>
            </a:r>
            <a:r>
              <a:rPr lang="en-US" sz="2400" dirty="0" err="1"/>
              <a:t>Hermocillo</a:t>
            </a:r>
            <a:endParaRPr lang="en-US" sz="2400" dirty="0"/>
          </a:p>
        </p:txBody>
      </p:sp>
    </p:spTree>
    <p:extLst>
      <p:ext uri="{BB962C8B-B14F-4D97-AF65-F5344CB8AC3E}">
        <p14:creationId xmlns:p14="http://schemas.microsoft.com/office/powerpoint/2010/main" val="2345646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1254154" cy="914400"/>
          </a:xfrm>
        </p:spPr>
        <p:txBody>
          <a:bodyPr/>
          <a:lstStyle/>
          <a:p>
            <a:r>
              <a:rPr lang="en-US" sz="2600" dirty="0"/>
              <a:t>Kansans’ Open forum</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539647" y="1325637"/>
            <a:ext cx="11151683" cy="3898524"/>
          </a:xfrm>
        </p:spPr>
        <p:txBody>
          <a:bodyPr anchor="ctr">
            <a:noAutofit/>
          </a:bodyPr>
          <a:lstStyle/>
          <a:p>
            <a:pPr marL="22225" indent="0" algn="ctr">
              <a:lnSpc>
                <a:spcPct val="100000"/>
              </a:lnSpc>
              <a:spcAft>
                <a:spcPts val="1200"/>
              </a:spcAft>
              <a:buNone/>
            </a:pPr>
            <a:r>
              <a:rPr lang="en-US" sz="3600" i="1" dirty="0"/>
              <a:t>Kansans may email Debbie Deere (</a:t>
            </a:r>
            <a:r>
              <a:rPr lang="en-US" sz="3600" i="1" dirty="0">
                <a:hlinkClick r:id="rId2"/>
              </a:rPr>
              <a:t>ddeere@ksde.org</a:t>
            </a:r>
            <a:r>
              <a:rPr lang="en-US" sz="3600" i="1" dirty="0"/>
              <a:t>) by 5:00 p.m. on Thursday, September 17 to share written comments or to sign up to share verbal comments with the Panel during this portion of the meeting. </a:t>
            </a:r>
          </a:p>
        </p:txBody>
      </p:sp>
    </p:spTree>
    <p:extLst>
      <p:ext uri="{BB962C8B-B14F-4D97-AF65-F5344CB8AC3E}">
        <p14:creationId xmlns:p14="http://schemas.microsoft.com/office/powerpoint/2010/main" val="2878608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F93F4-D202-BD46-9D1D-1C16E8FAE061}"/>
              </a:ext>
            </a:extLst>
          </p:cNvPr>
          <p:cNvSpPr>
            <a:spLocks noGrp="1"/>
          </p:cNvSpPr>
          <p:nvPr>
            <p:ph type="title"/>
          </p:nvPr>
        </p:nvSpPr>
        <p:spPr/>
        <p:txBody>
          <a:bodyPr/>
          <a:lstStyle/>
          <a:p>
            <a:r>
              <a:rPr lang="en-US" dirty="0"/>
              <a:t>Kansas COVID-19 Response</a:t>
            </a:r>
          </a:p>
        </p:txBody>
      </p:sp>
      <p:sp>
        <p:nvSpPr>
          <p:cNvPr id="3" name="Text Placeholder 2">
            <a:extLst>
              <a:ext uri="{FF2B5EF4-FFF2-40B4-BE49-F238E27FC236}">
                <a16:creationId xmlns:a16="http://schemas.microsoft.com/office/drawing/2014/main" id="{BB80C4D6-51AB-EF47-B455-D87EBA6D38C3}"/>
              </a:ext>
            </a:extLst>
          </p:cNvPr>
          <p:cNvSpPr>
            <a:spLocks noGrp="1"/>
          </p:cNvSpPr>
          <p:nvPr>
            <p:ph type="body" idx="1"/>
          </p:nvPr>
        </p:nvSpPr>
        <p:spPr/>
        <p:txBody>
          <a:bodyPr/>
          <a:lstStyle/>
          <a:p>
            <a:r>
              <a:rPr lang="en-US" dirty="0"/>
              <a:t>Updates and discussion</a:t>
            </a:r>
          </a:p>
          <a:p>
            <a:endParaRPr lang="en-US" dirty="0"/>
          </a:p>
        </p:txBody>
      </p:sp>
    </p:spTree>
    <p:extLst>
      <p:ext uri="{BB962C8B-B14F-4D97-AF65-F5344CB8AC3E}">
        <p14:creationId xmlns:p14="http://schemas.microsoft.com/office/powerpoint/2010/main" val="1495654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0515600" cy="914400"/>
          </a:xfrm>
        </p:spPr>
        <p:txBody>
          <a:bodyPr/>
          <a:lstStyle/>
          <a:p>
            <a:r>
              <a:rPr lang="en-US" dirty="0"/>
              <a:t>Kansas work to address COVID-19 as it relates to early childhood includes</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838200" y="1409538"/>
            <a:ext cx="10515600" cy="3707982"/>
          </a:xfrm>
        </p:spPr>
        <p:txBody>
          <a:bodyPr>
            <a:normAutofit/>
          </a:bodyPr>
          <a:lstStyle/>
          <a:p>
            <a:pPr>
              <a:lnSpc>
                <a:spcPct val="100000"/>
              </a:lnSpc>
              <a:spcAft>
                <a:spcPts val="600"/>
              </a:spcAft>
            </a:pPr>
            <a:r>
              <a:rPr lang="en-US" sz="2000" dirty="0"/>
              <a:t>The Children’s Cabinet website includes information about Workforce Health Funds, Child Care Facility Grants, COVID-19 Comfort Kits, and Technology for Families: </a:t>
            </a:r>
            <a:r>
              <a:rPr lang="en-US" sz="2000" dirty="0">
                <a:hlinkClick r:id="rId3"/>
              </a:rPr>
              <a:t>https://kschildrenscabinet.org/cares-act-support-for-early-childhood/</a:t>
            </a:r>
            <a:r>
              <a:rPr lang="en-US" sz="2000" dirty="0"/>
              <a:t> </a:t>
            </a:r>
          </a:p>
          <a:p>
            <a:pPr fontAlgn="base"/>
            <a:r>
              <a:rPr lang="en-US" sz="2000" dirty="0"/>
              <a:t>Kansas Quality Network has information on COVID-19 resources and financial supports for Kansas families and child care providers: </a:t>
            </a:r>
            <a:r>
              <a:rPr lang="en-US" sz="2000" u="sng" dirty="0">
                <a:hlinkClick r:id="rId4"/>
              </a:rPr>
              <a:t>https://ksqualitynetwork.org</a:t>
            </a:r>
            <a:endParaRPr lang="en-US" sz="2000" u="sng" dirty="0"/>
          </a:p>
          <a:p>
            <a:pPr fontAlgn="base"/>
            <a:r>
              <a:rPr lang="en-US" sz="2000" dirty="0"/>
              <a:t> The Strengthening People and Revitalizing Kansans (SPARK) Committee is considering additional funding to support families with children learning in a remote environment.</a:t>
            </a:r>
          </a:p>
          <a:p>
            <a:pPr fontAlgn="base"/>
            <a:r>
              <a:rPr lang="en-US" sz="2000" dirty="0"/>
              <a:t>Committee materials: </a:t>
            </a:r>
            <a:r>
              <a:rPr lang="en-US" sz="2000" dirty="0">
                <a:hlinkClick r:id="rId5"/>
              </a:rPr>
              <a:t>https://covid.ks.gov/spark-meetings/</a:t>
            </a:r>
            <a:r>
              <a:rPr lang="en-US" sz="2000" dirty="0"/>
              <a:t> </a:t>
            </a:r>
          </a:p>
          <a:p>
            <a:pPr lvl="1">
              <a:lnSpc>
                <a:spcPct val="100000"/>
              </a:lnSpc>
              <a:spcAft>
                <a:spcPts val="600"/>
              </a:spcAft>
            </a:pPr>
            <a:r>
              <a:rPr lang="en-US" sz="2000" dirty="0"/>
              <a:t>September 4 meeting: </a:t>
            </a:r>
            <a:r>
              <a:rPr lang="en-US" sz="2000" dirty="0">
                <a:hlinkClick r:id="rId6"/>
              </a:rPr>
              <a:t>https://www.youtube.com/watch?v=xUmaMhDrMq4</a:t>
            </a:r>
            <a:r>
              <a:rPr lang="en-US" sz="2000" dirty="0"/>
              <a:t> </a:t>
            </a:r>
          </a:p>
          <a:p>
            <a:pPr lvl="1">
              <a:lnSpc>
                <a:spcPct val="100000"/>
              </a:lnSpc>
              <a:spcAft>
                <a:spcPts val="600"/>
              </a:spcAft>
            </a:pPr>
            <a:endParaRPr lang="en-US" sz="2000" dirty="0"/>
          </a:p>
          <a:p>
            <a:pPr fontAlgn="base"/>
            <a:endParaRPr lang="en-US" sz="2000" u="sng" dirty="0"/>
          </a:p>
          <a:p>
            <a:pPr fontAlgn="base"/>
            <a:endParaRPr lang="en-US" sz="2000" u="sng" dirty="0"/>
          </a:p>
          <a:p>
            <a:pPr lvl="1">
              <a:lnSpc>
                <a:spcPct val="100000"/>
              </a:lnSpc>
              <a:spcAft>
                <a:spcPts val="600"/>
              </a:spcAft>
            </a:pPr>
            <a:endParaRPr lang="en-US" sz="2000" dirty="0"/>
          </a:p>
          <a:p>
            <a:pPr lvl="1">
              <a:lnSpc>
                <a:spcPct val="100000"/>
              </a:lnSpc>
              <a:spcAft>
                <a:spcPts val="600"/>
              </a:spcAft>
            </a:pPr>
            <a:endParaRPr lang="en-US" sz="2000" dirty="0"/>
          </a:p>
          <a:p>
            <a:pPr lvl="1">
              <a:lnSpc>
                <a:spcPct val="100000"/>
              </a:lnSpc>
              <a:spcAft>
                <a:spcPts val="600"/>
              </a:spcAft>
            </a:pPr>
            <a:endParaRPr lang="en-US" sz="2000" dirty="0"/>
          </a:p>
          <a:p>
            <a:pPr lvl="1">
              <a:lnSpc>
                <a:spcPct val="100000"/>
              </a:lnSpc>
              <a:spcAft>
                <a:spcPts val="600"/>
              </a:spcAft>
            </a:pPr>
            <a:endParaRPr lang="en-US" sz="2000" dirty="0"/>
          </a:p>
        </p:txBody>
      </p:sp>
    </p:spTree>
    <p:extLst>
      <p:ext uri="{BB962C8B-B14F-4D97-AF65-F5344CB8AC3E}">
        <p14:creationId xmlns:p14="http://schemas.microsoft.com/office/powerpoint/2010/main" val="3672634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0515600" cy="914400"/>
          </a:xfrm>
        </p:spPr>
        <p:txBody>
          <a:bodyPr/>
          <a:lstStyle/>
          <a:p>
            <a:r>
              <a:rPr lang="en-US" dirty="0"/>
              <a:t>Discuss</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838200" y="1409538"/>
            <a:ext cx="10515600" cy="3707982"/>
          </a:xfrm>
        </p:spPr>
        <p:txBody>
          <a:bodyPr>
            <a:normAutofit/>
          </a:bodyPr>
          <a:lstStyle/>
          <a:p>
            <a:pPr marL="22225" indent="0">
              <a:lnSpc>
                <a:spcPct val="100000"/>
              </a:lnSpc>
              <a:spcAft>
                <a:spcPts val="600"/>
              </a:spcAft>
              <a:buNone/>
            </a:pPr>
            <a:r>
              <a:rPr lang="en-US" sz="3600" dirty="0"/>
              <a:t>What are our lessons learned or bright spots to keep as we move forward?</a:t>
            </a:r>
          </a:p>
        </p:txBody>
      </p:sp>
    </p:spTree>
    <p:extLst>
      <p:ext uri="{BB962C8B-B14F-4D97-AF65-F5344CB8AC3E}">
        <p14:creationId xmlns:p14="http://schemas.microsoft.com/office/powerpoint/2010/main" val="2690355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0515600" cy="914400"/>
          </a:xfrm>
        </p:spPr>
        <p:txBody>
          <a:bodyPr/>
          <a:lstStyle/>
          <a:p>
            <a:r>
              <a:rPr lang="en-US" dirty="0"/>
              <a:t>Discuss</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838200" y="1409538"/>
            <a:ext cx="10515600" cy="3707982"/>
          </a:xfrm>
        </p:spPr>
        <p:txBody>
          <a:bodyPr>
            <a:normAutofit/>
          </a:bodyPr>
          <a:lstStyle/>
          <a:p>
            <a:pPr marL="22225" indent="0">
              <a:lnSpc>
                <a:spcPct val="100000"/>
              </a:lnSpc>
              <a:spcAft>
                <a:spcPts val="600"/>
              </a:spcAft>
              <a:buNone/>
            </a:pPr>
            <a:r>
              <a:rPr lang="en-US" sz="3600" dirty="0"/>
              <a:t>What should the state of Kansas prioritize as we move forward?</a:t>
            </a:r>
          </a:p>
        </p:txBody>
      </p:sp>
    </p:spTree>
    <p:extLst>
      <p:ext uri="{BB962C8B-B14F-4D97-AF65-F5344CB8AC3E}">
        <p14:creationId xmlns:p14="http://schemas.microsoft.com/office/powerpoint/2010/main" val="855978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F93F4-D202-BD46-9D1D-1C16E8FAE061}"/>
              </a:ext>
            </a:extLst>
          </p:cNvPr>
          <p:cNvSpPr>
            <a:spLocks noGrp="1"/>
          </p:cNvSpPr>
          <p:nvPr>
            <p:ph type="title"/>
          </p:nvPr>
        </p:nvSpPr>
        <p:spPr/>
        <p:txBody>
          <a:bodyPr/>
          <a:lstStyle/>
          <a:p>
            <a:r>
              <a:rPr lang="en-US" dirty="0"/>
              <a:t>Early Childhood Councils, Committees and Workgroups</a:t>
            </a:r>
          </a:p>
        </p:txBody>
      </p:sp>
      <p:sp>
        <p:nvSpPr>
          <p:cNvPr id="3" name="Text Placeholder 2">
            <a:extLst>
              <a:ext uri="{FF2B5EF4-FFF2-40B4-BE49-F238E27FC236}">
                <a16:creationId xmlns:a16="http://schemas.microsoft.com/office/drawing/2014/main" id="{BB80C4D6-51AB-EF47-B455-D87EBA6D38C3}"/>
              </a:ext>
            </a:extLst>
          </p:cNvPr>
          <p:cNvSpPr>
            <a:spLocks noGrp="1"/>
          </p:cNvSpPr>
          <p:nvPr>
            <p:ph type="body" idx="1"/>
          </p:nvPr>
        </p:nvSpPr>
        <p:spPr/>
        <p:txBody>
          <a:bodyPr/>
          <a:lstStyle/>
          <a:p>
            <a:r>
              <a:rPr lang="en-US" dirty="0"/>
              <a:t>Updates and discussion</a:t>
            </a:r>
          </a:p>
        </p:txBody>
      </p:sp>
    </p:spTree>
    <p:extLst>
      <p:ext uri="{BB962C8B-B14F-4D97-AF65-F5344CB8AC3E}">
        <p14:creationId xmlns:p14="http://schemas.microsoft.com/office/powerpoint/2010/main" val="3060217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p:txBody>
          <a:bodyPr/>
          <a:lstStyle/>
          <a:p>
            <a:r>
              <a:rPr lang="en-US" dirty="0"/>
              <a:t>Our goals for this discussion</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838200" y="1418247"/>
            <a:ext cx="10515600" cy="3707982"/>
          </a:xfrm>
        </p:spPr>
        <p:txBody>
          <a:bodyPr>
            <a:normAutofit/>
          </a:bodyPr>
          <a:lstStyle/>
          <a:p>
            <a:pPr>
              <a:lnSpc>
                <a:spcPct val="100000"/>
              </a:lnSpc>
              <a:spcAft>
                <a:spcPts val="600"/>
              </a:spcAft>
            </a:pPr>
            <a:r>
              <a:rPr lang="en-US" sz="2400" dirty="0"/>
              <a:t>Better understand the work of other councils, committees, or workgroups with expertise, experience, or jurisdiction related to early childhood.</a:t>
            </a:r>
          </a:p>
          <a:p>
            <a:pPr>
              <a:lnSpc>
                <a:spcPct val="100000"/>
              </a:lnSpc>
              <a:spcAft>
                <a:spcPts val="600"/>
              </a:spcAft>
            </a:pPr>
            <a:r>
              <a:rPr lang="en-US" sz="2400" dirty="0"/>
              <a:t>Discuss how and when the Panel can engage with these groups – as individual members, as a whole, and with support staff for the Panel. </a:t>
            </a:r>
          </a:p>
        </p:txBody>
      </p:sp>
    </p:spTree>
    <p:extLst>
      <p:ext uri="{BB962C8B-B14F-4D97-AF65-F5344CB8AC3E}">
        <p14:creationId xmlns:p14="http://schemas.microsoft.com/office/powerpoint/2010/main" val="673081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p:txBody>
          <a:bodyPr/>
          <a:lstStyle/>
          <a:p>
            <a:r>
              <a:rPr lang="en-US" dirty="0"/>
              <a:t>Kansas early childhood recommendations panel</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838200" y="1418247"/>
            <a:ext cx="10515600" cy="3707982"/>
          </a:xfrm>
        </p:spPr>
        <p:txBody>
          <a:bodyPr>
            <a:normAutofit fontScale="92500"/>
          </a:bodyPr>
          <a:lstStyle/>
          <a:p>
            <a:pPr marL="22225" indent="0">
              <a:lnSpc>
                <a:spcPct val="100000"/>
              </a:lnSpc>
              <a:spcAft>
                <a:spcPts val="600"/>
              </a:spcAft>
              <a:buNone/>
            </a:pPr>
            <a:r>
              <a:rPr lang="en-US" sz="2400" b="1" dirty="0"/>
              <a:t>Purpose: </a:t>
            </a:r>
            <a:r>
              <a:rPr lang="en-US" sz="2400" dirty="0"/>
              <a:t> </a:t>
            </a:r>
          </a:p>
          <a:p>
            <a:pPr>
              <a:lnSpc>
                <a:spcPct val="100000"/>
              </a:lnSpc>
              <a:spcAft>
                <a:spcPts val="600"/>
              </a:spcAft>
            </a:pPr>
            <a:r>
              <a:rPr lang="en-US" sz="2400" dirty="0"/>
              <a:t> Advisory group to the Kansas Children’s Cabinet and Trust Fund</a:t>
            </a:r>
          </a:p>
          <a:p>
            <a:pPr marL="22225" indent="0">
              <a:lnSpc>
                <a:spcPct val="100000"/>
              </a:lnSpc>
              <a:spcAft>
                <a:spcPts val="600"/>
              </a:spcAft>
              <a:buNone/>
            </a:pPr>
            <a:r>
              <a:rPr lang="en-US" sz="2400" b="1" dirty="0"/>
              <a:t>Current priorities:</a:t>
            </a:r>
            <a:endParaRPr lang="en-US" sz="2400" dirty="0"/>
          </a:p>
          <a:p>
            <a:pPr>
              <a:lnSpc>
                <a:spcPct val="100000"/>
              </a:lnSpc>
              <a:spcAft>
                <a:spcPts val="600"/>
              </a:spcAft>
            </a:pPr>
            <a:r>
              <a:rPr lang="en-US" sz="2400" dirty="0"/>
              <a:t> Developing tools to support communities in promoting transitions into kindergarten</a:t>
            </a:r>
          </a:p>
          <a:p>
            <a:pPr>
              <a:lnSpc>
                <a:spcPct val="100000"/>
              </a:lnSpc>
              <a:spcAft>
                <a:spcPts val="600"/>
              </a:spcAft>
            </a:pPr>
            <a:r>
              <a:rPr lang="en-US" sz="2400" dirty="0"/>
              <a:t> Providing feedback on the implementation of the </a:t>
            </a:r>
            <a:r>
              <a:rPr lang="en-US" sz="2400" i="1" dirty="0"/>
              <a:t>All in for Kansas Kids </a:t>
            </a:r>
            <a:r>
              <a:rPr lang="en-US" sz="2400" dirty="0"/>
              <a:t>strategic plan</a:t>
            </a:r>
          </a:p>
          <a:p>
            <a:pPr marL="22225" indent="0">
              <a:lnSpc>
                <a:spcPct val="100000"/>
              </a:lnSpc>
              <a:spcAft>
                <a:spcPts val="600"/>
              </a:spcAft>
              <a:buNone/>
            </a:pPr>
            <a:r>
              <a:rPr lang="en-US" sz="2400" b="1" dirty="0"/>
              <a:t>Learn more: </a:t>
            </a:r>
            <a:endParaRPr lang="en-US" sz="2400" dirty="0"/>
          </a:p>
          <a:p>
            <a:pPr>
              <a:lnSpc>
                <a:spcPct val="100000"/>
              </a:lnSpc>
              <a:spcAft>
                <a:spcPts val="600"/>
              </a:spcAft>
            </a:pPr>
            <a:r>
              <a:rPr lang="en-US" sz="2400" dirty="0"/>
              <a:t> </a:t>
            </a:r>
            <a:r>
              <a:rPr lang="en-US" sz="2400" dirty="0">
                <a:hlinkClick r:id="rId3"/>
              </a:rPr>
              <a:t>https://kschildrenscabinet.org/early-childhood-recommendations-panel/</a:t>
            </a:r>
            <a:r>
              <a:rPr lang="en-US" sz="2400" dirty="0"/>
              <a:t> </a:t>
            </a:r>
          </a:p>
          <a:p>
            <a:pPr>
              <a:lnSpc>
                <a:spcPct val="100000"/>
              </a:lnSpc>
              <a:spcAft>
                <a:spcPts val="600"/>
              </a:spcAft>
            </a:pPr>
            <a:endParaRPr lang="en-US" sz="2400" dirty="0"/>
          </a:p>
        </p:txBody>
      </p:sp>
    </p:spTree>
    <p:extLst>
      <p:ext uri="{BB962C8B-B14F-4D97-AF65-F5344CB8AC3E}">
        <p14:creationId xmlns:p14="http://schemas.microsoft.com/office/powerpoint/2010/main" val="1443442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p:txBody>
          <a:bodyPr/>
          <a:lstStyle/>
          <a:p>
            <a:r>
              <a:rPr lang="en-US" sz="2400" dirty="0"/>
              <a:t>other councils, committees, and workgroups with an early childhood focus</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838200" y="1418247"/>
            <a:ext cx="10515600" cy="3707982"/>
          </a:xfrm>
        </p:spPr>
        <p:txBody>
          <a:bodyPr>
            <a:normAutofit fontScale="77500" lnSpcReduction="20000"/>
          </a:bodyPr>
          <a:lstStyle/>
          <a:p>
            <a:pPr>
              <a:lnSpc>
                <a:spcPct val="100000"/>
              </a:lnSpc>
              <a:spcAft>
                <a:spcPts val="600"/>
              </a:spcAft>
            </a:pPr>
            <a:r>
              <a:rPr lang="en-US" sz="2400" dirty="0"/>
              <a:t>Workforce Development Advisory Group </a:t>
            </a:r>
          </a:p>
          <a:p>
            <a:pPr>
              <a:lnSpc>
                <a:spcPct val="100000"/>
              </a:lnSpc>
              <a:spcAft>
                <a:spcPts val="600"/>
              </a:spcAft>
            </a:pPr>
            <a:r>
              <a:rPr lang="en-US" sz="2400" dirty="0"/>
              <a:t>Kansas Power of the Positive Coalition </a:t>
            </a:r>
            <a:endParaRPr lang="en-US" sz="2400" i="1" dirty="0"/>
          </a:p>
          <a:p>
            <a:pPr>
              <a:lnSpc>
                <a:spcPct val="100000"/>
              </a:lnSpc>
              <a:spcAft>
                <a:spcPts val="600"/>
              </a:spcAft>
            </a:pPr>
            <a:r>
              <a:rPr lang="en-US" sz="2400" dirty="0"/>
              <a:t>Child Care Systems Improvement Team </a:t>
            </a:r>
            <a:endParaRPr lang="en-US" sz="2400" i="1" dirty="0"/>
          </a:p>
          <a:p>
            <a:pPr>
              <a:lnSpc>
                <a:spcPct val="100000"/>
              </a:lnSpc>
              <a:spcAft>
                <a:spcPts val="600"/>
              </a:spcAft>
            </a:pPr>
            <a:r>
              <a:rPr lang="en-US" sz="2400" dirty="0"/>
              <a:t>Family Advisory Council</a:t>
            </a:r>
            <a:endParaRPr lang="en-US" sz="2400" i="1" dirty="0"/>
          </a:p>
          <a:p>
            <a:pPr>
              <a:lnSpc>
                <a:spcPct val="100000"/>
              </a:lnSpc>
              <a:spcAft>
                <a:spcPts val="600"/>
              </a:spcAft>
            </a:pPr>
            <a:r>
              <a:rPr lang="en-US" sz="2400" dirty="0"/>
              <a:t>State Interagency Coordinating Council </a:t>
            </a:r>
            <a:endParaRPr lang="en-US" sz="2400" i="1" dirty="0"/>
          </a:p>
          <a:p>
            <a:pPr>
              <a:lnSpc>
                <a:spcPct val="100000"/>
              </a:lnSpc>
              <a:spcAft>
                <a:spcPts val="600"/>
              </a:spcAft>
            </a:pPr>
            <a:r>
              <a:rPr lang="en-US" sz="2400" dirty="0"/>
              <a:t>State Home Visiting Leadership Group </a:t>
            </a:r>
            <a:endParaRPr lang="en-US" sz="2400" i="1" dirty="0"/>
          </a:p>
          <a:p>
            <a:pPr>
              <a:lnSpc>
                <a:spcPct val="100000"/>
              </a:lnSpc>
              <a:spcAft>
                <a:spcPts val="600"/>
              </a:spcAft>
            </a:pPr>
            <a:r>
              <a:rPr lang="en-US" sz="2400" dirty="0"/>
              <a:t>Kansas Maternal Child Health Council</a:t>
            </a:r>
          </a:p>
          <a:p>
            <a:pPr>
              <a:lnSpc>
                <a:spcPct val="100000"/>
              </a:lnSpc>
              <a:spcAft>
                <a:spcPts val="600"/>
              </a:spcAft>
            </a:pPr>
            <a:r>
              <a:rPr lang="en-US" sz="2400" dirty="0"/>
              <a:t>Links to Quality Advisory Group </a:t>
            </a:r>
            <a:endParaRPr lang="en-US" sz="2400" i="1" dirty="0"/>
          </a:p>
          <a:p>
            <a:pPr>
              <a:lnSpc>
                <a:spcPct val="100000"/>
              </a:lnSpc>
              <a:spcAft>
                <a:spcPts val="600"/>
              </a:spcAft>
            </a:pPr>
            <a:r>
              <a:rPr lang="en-US" sz="2400" dirty="0"/>
              <a:t>Governor’s Behavioral Health Services Planning Council’s Children’s Subcommittee </a:t>
            </a:r>
            <a:endParaRPr lang="en-US" sz="2400" i="1" dirty="0"/>
          </a:p>
          <a:p>
            <a:pPr>
              <a:lnSpc>
                <a:spcPct val="100000"/>
              </a:lnSpc>
              <a:spcAft>
                <a:spcPts val="600"/>
              </a:spcAft>
            </a:pPr>
            <a:r>
              <a:rPr lang="en-US" sz="2400" dirty="0"/>
              <a:t>Family First/Kansas Strong Statewide Interagency Advisory Board</a:t>
            </a:r>
          </a:p>
          <a:p>
            <a:pPr>
              <a:lnSpc>
                <a:spcPct val="100000"/>
              </a:lnSpc>
              <a:spcAft>
                <a:spcPts val="600"/>
              </a:spcAft>
            </a:pPr>
            <a:r>
              <a:rPr lang="en-US" sz="2400" dirty="0"/>
              <a:t>Governor’s Council on Education – Early Childhood Subcommittee</a:t>
            </a:r>
          </a:p>
        </p:txBody>
      </p:sp>
    </p:spTree>
    <p:extLst>
      <p:ext uri="{BB962C8B-B14F-4D97-AF65-F5344CB8AC3E}">
        <p14:creationId xmlns:p14="http://schemas.microsoft.com/office/powerpoint/2010/main" val="3336145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0515600" cy="914400"/>
          </a:xfrm>
        </p:spPr>
        <p:txBody>
          <a:bodyPr/>
          <a:lstStyle/>
          <a:p>
            <a:r>
              <a:rPr lang="en-US" dirty="0"/>
              <a:t>workforce development advisory group</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365760" y="1216152"/>
            <a:ext cx="8224568" cy="3901368"/>
          </a:xfrm>
        </p:spPr>
        <p:txBody>
          <a:bodyPr>
            <a:noAutofit/>
          </a:bodyPr>
          <a:lstStyle/>
          <a:p>
            <a:pPr marL="22225" indent="0">
              <a:lnSpc>
                <a:spcPct val="100000"/>
              </a:lnSpc>
              <a:spcAft>
                <a:spcPts val="600"/>
              </a:spcAft>
              <a:buNone/>
            </a:pPr>
            <a:r>
              <a:rPr lang="en-US" sz="1800" b="1" dirty="0"/>
              <a:t>Purpose :</a:t>
            </a:r>
            <a:endParaRPr lang="en-US" sz="1800" dirty="0"/>
          </a:p>
          <a:p>
            <a:r>
              <a:rPr lang="en-US" sz="1800" dirty="0"/>
              <a:t>Advocate for interests of the early childhood workforce through conversations surrounding quality, continuing education, industry culture, and workforce equity.</a:t>
            </a:r>
          </a:p>
          <a:p>
            <a:pPr marL="22225" indent="0">
              <a:buNone/>
            </a:pPr>
            <a:r>
              <a:rPr lang="en-US" sz="1800" b="1" dirty="0"/>
              <a:t>Priorities:</a:t>
            </a:r>
            <a:endParaRPr lang="en-US" sz="1800" dirty="0"/>
          </a:p>
          <a:p>
            <a:r>
              <a:rPr lang="en-US" sz="1800" dirty="0"/>
              <a:t>Research and development of a state-wide Professional Development Registry for Early Childhood shareholders</a:t>
            </a:r>
          </a:p>
          <a:p>
            <a:r>
              <a:rPr lang="en-US" sz="1800" dirty="0"/>
              <a:t>Evaluate current Kansas career pathways and core competencies</a:t>
            </a:r>
          </a:p>
          <a:p>
            <a:r>
              <a:rPr lang="en-US" sz="1800" dirty="0"/>
              <a:t>Continue to address issues of equity, diversity, and inclusion in the Early Childhood Workforce   </a:t>
            </a:r>
          </a:p>
          <a:p>
            <a:pPr marL="22225" indent="0">
              <a:buNone/>
            </a:pPr>
            <a:r>
              <a:rPr lang="en-US" sz="1800" b="1" dirty="0"/>
              <a:t>Learn more: </a:t>
            </a:r>
            <a:r>
              <a:rPr lang="en-US" sz="1800" dirty="0"/>
              <a:t>Contact Linda Logan, Chair of Workforce Development Advisory Group, </a:t>
            </a:r>
            <a:r>
              <a:rPr lang="en-US" sz="1800" u="sng" dirty="0">
                <a:hlinkClick r:id="rId3"/>
              </a:rPr>
              <a:t>lindalogan@ksu.edu</a:t>
            </a:r>
            <a:r>
              <a:rPr lang="en-US" sz="1800" dirty="0"/>
              <a:t> or 800-227-3578</a:t>
            </a:r>
          </a:p>
        </p:txBody>
      </p:sp>
      <p:sp>
        <p:nvSpPr>
          <p:cNvPr id="4" name="Content Placeholder 4">
            <a:extLst>
              <a:ext uri="{FF2B5EF4-FFF2-40B4-BE49-F238E27FC236}">
                <a16:creationId xmlns:a16="http://schemas.microsoft.com/office/drawing/2014/main" id="{A4D53231-B5FE-494D-92AB-CAC61C29E4E1}"/>
              </a:ext>
            </a:extLst>
          </p:cNvPr>
          <p:cNvSpPr txBox="1">
            <a:spLocks/>
          </p:cNvSpPr>
          <p:nvPr/>
        </p:nvSpPr>
        <p:spPr>
          <a:xfrm>
            <a:off x="8590328" y="1409538"/>
            <a:ext cx="2763472" cy="4755288"/>
          </a:xfrm>
          <a:prstGeom prst="rect">
            <a:avLst/>
          </a:prstGeom>
        </p:spPr>
        <p:txBody>
          <a:bodyPr vert="horz" lIns="91440" tIns="45720" rIns="91440" bIns="45720" rtlCol="0">
            <a:noAutofit/>
          </a:bodyPr>
          <a:lstStyle>
            <a:lvl1pPr marL="236538" indent="-214313" algn="l" defTabSz="914400" rtl="0" eaLnBrk="1" latinLnBrk="0" hangingPunct="1">
              <a:lnSpc>
                <a:spcPct val="90000"/>
              </a:lnSpc>
              <a:spcBef>
                <a:spcPts val="0"/>
              </a:spcBef>
              <a:spcAft>
                <a:spcPts val="1000"/>
              </a:spcAft>
              <a:buSzPct val="65000"/>
              <a:buFontTx/>
              <a:buBlip>
                <a:blip r:embed="rId4"/>
              </a:buBlip>
              <a:tabLst/>
              <a:defRPr sz="2800" kern="1200">
                <a:solidFill>
                  <a:schemeClr val="tx2"/>
                </a:solidFill>
                <a:latin typeface="Century Gothic" panose="020B0502020202020204" pitchFamily="34" charset="0"/>
                <a:ea typeface="+mn-ea"/>
                <a:cs typeface="+mn-cs"/>
              </a:defRPr>
            </a:lvl1pPr>
            <a:lvl2pPr marL="6873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400" kern="1200">
                <a:solidFill>
                  <a:schemeClr val="tx2"/>
                </a:solidFill>
                <a:latin typeface="Century Gothic" panose="020B0502020202020204" pitchFamily="34" charset="0"/>
                <a:ea typeface="+mn-ea"/>
                <a:cs typeface="+mn-cs"/>
              </a:defRPr>
            </a:lvl2pPr>
            <a:lvl3pPr marL="97313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000" kern="1200">
                <a:solidFill>
                  <a:schemeClr val="tx2"/>
                </a:solidFill>
                <a:latin typeface="Century Gothic" panose="020B0502020202020204" pitchFamily="34" charset="0"/>
                <a:ea typeface="+mn-ea"/>
                <a:cs typeface="+mn-cs"/>
              </a:defRPr>
            </a:lvl3pPr>
            <a:lvl4pPr marL="1257300"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4pPr>
            <a:lvl5pPr marL="16017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225" indent="0">
              <a:lnSpc>
                <a:spcPct val="100000"/>
              </a:lnSpc>
              <a:spcAft>
                <a:spcPts val="600"/>
              </a:spcAft>
              <a:buNone/>
            </a:pPr>
            <a:r>
              <a:rPr lang="en-US" sz="1800" b="1" dirty="0"/>
              <a:t>Panel members</a:t>
            </a:r>
          </a:p>
          <a:p>
            <a:pPr>
              <a:lnSpc>
                <a:spcPct val="100000"/>
              </a:lnSpc>
              <a:spcAft>
                <a:spcPts val="600"/>
              </a:spcAft>
            </a:pPr>
            <a:r>
              <a:rPr lang="en-US" sz="1800" dirty="0"/>
              <a:t>Amy </a:t>
            </a:r>
            <a:r>
              <a:rPr lang="en-US" sz="1800" dirty="0" err="1"/>
              <a:t>Gottschamer</a:t>
            </a:r>
            <a:endParaRPr lang="en-US" sz="1800" dirty="0"/>
          </a:p>
          <a:p>
            <a:pPr>
              <a:lnSpc>
                <a:spcPct val="100000"/>
              </a:lnSpc>
              <a:spcAft>
                <a:spcPts val="600"/>
              </a:spcAft>
            </a:pPr>
            <a:r>
              <a:rPr lang="en-US" sz="1800" dirty="0"/>
              <a:t>Christi Smith</a:t>
            </a:r>
          </a:p>
          <a:p>
            <a:pPr>
              <a:lnSpc>
                <a:spcPct val="100000"/>
              </a:lnSpc>
              <a:spcAft>
                <a:spcPts val="600"/>
              </a:spcAft>
            </a:pPr>
            <a:r>
              <a:rPr lang="en-US" sz="1800" dirty="0"/>
              <a:t>David Lindeman</a:t>
            </a:r>
          </a:p>
          <a:p>
            <a:pPr>
              <a:lnSpc>
                <a:spcPct val="100000"/>
              </a:lnSpc>
              <a:spcAft>
                <a:spcPts val="600"/>
              </a:spcAft>
            </a:pPr>
            <a:r>
              <a:rPr lang="en-US" sz="1800" dirty="0"/>
              <a:t>Dee Rankin</a:t>
            </a:r>
          </a:p>
          <a:p>
            <a:pPr>
              <a:lnSpc>
                <a:spcPct val="100000"/>
              </a:lnSpc>
              <a:spcAft>
                <a:spcPts val="600"/>
              </a:spcAft>
            </a:pPr>
            <a:r>
              <a:rPr lang="en-US" sz="1800" dirty="0"/>
              <a:t>Jennifer </a:t>
            </a:r>
            <a:r>
              <a:rPr lang="en-US" sz="1800" dirty="0" err="1"/>
              <a:t>Forker</a:t>
            </a:r>
            <a:endParaRPr lang="en-US" sz="1800" dirty="0"/>
          </a:p>
          <a:p>
            <a:pPr>
              <a:lnSpc>
                <a:spcPct val="100000"/>
              </a:lnSpc>
              <a:spcAft>
                <a:spcPts val="600"/>
              </a:spcAft>
            </a:pPr>
            <a:r>
              <a:rPr lang="en-US" sz="1800" dirty="0"/>
              <a:t>Kim Kennedy</a:t>
            </a:r>
          </a:p>
          <a:p>
            <a:pPr>
              <a:lnSpc>
                <a:spcPct val="100000"/>
              </a:lnSpc>
              <a:spcAft>
                <a:spcPts val="600"/>
              </a:spcAft>
            </a:pPr>
            <a:r>
              <a:rPr lang="en-US" sz="1800" dirty="0"/>
              <a:t>Kim Hawkins</a:t>
            </a:r>
          </a:p>
          <a:p>
            <a:pPr>
              <a:lnSpc>
                <a:spcPct val="100000"/>
              </a:lnSpc>
              <a:spcAft>
                <a:spcPts val="600"/>
              </a:spcAft>
            </a:pPr>
            <a:r>
              <a:rPr lang="en-US" sz="1800" dirty="0"/>
              <a:t>Nichelle Adams</a:t>
            </a:r>
          </a:p>
          <a:p>
            <a:pPr>
              <a:lnSpc>
                <a:spcPct val="100000"/>
              </a:lnSpc>
              <a:spcAft>
                <a:spcPts val="600"/>
              </a:spcAft>
            </a:pPr>
            <a:r>
              <a:rPr lang="en-US" sz="1800" dirty="0"/>
              <a:t>Patty </a:t>
            </a:r>
            <a:r>
              <a:rPr lang="en-US" sz="1800" dirty="0" err="1"/>
              <a:t>Peschel</a:t>
            </a:r>
            <a:endParaRPr lang="en-US" sz="1800" dirty="0"/>
          </a:p>
          <a:p>
            <a:pPr>
              <a:lnSpc>
                <a:spcPct val="100000"/>
              </a:lnSpc>
              <a:spcAft>
                <a:spcPts val="600"/>
              </a:spcAft>
            </a:pPr>
            <a:r>
              <a:rPr lang="en-US" sz="1800" dirty="0"/>
              <a:t>Peggy Kelly</a:t>
            </a:r>
          </a:p>
          <a:p>
            <a:pPr>
              <a:lnSpc>
                <a:spcPct val="100000"/>
              </a:lnSpc>
              <a:spcAft>
                <a:spcPts val="600"/>
              </a:spcAft>
            </a:pPr>
            <a:r>
              <a:rPr lang="en-US" sz="1800" dirty="0"/>
              <a:t>Rachel Anno</a:t>
            </a:r>
          </a:p>
          <a:p>
            <a:pPr>
              <a:lnSpc>
                <a:spcPct val="100000"/>
              </a:lnSpc>
              <a:spcAft>
                <a:spcPts val="600"/>
              </a:spcAft>
            </a:pPr>
            <a:r>
              <a:rPr lang="en-US" sz="1800" dirty="0"/>
              <a:t>Sheila </a:t>
            </a:r>
            <a:r>
              <a:rPr lang="en-US" sz="1800" dirty="0" err="1"/>
              <a:t>Hermocillo</a:t>
            </a:r>
            <a:endParaRPr lang="en-US" sz="1800" dirty="0"/>
          </a:p>
        </p:txBody>
      </p:sp>
    </p:spTree>
    <p:extLst>
      <p:ext uri="{BB962C8B-B14F-4D97-AF65-F5344CB8AC3E}">
        <p14:creationId xmlns:p14="http://schemas.microsoft.com/office/powerpoint/2010/main" val="99192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0515600" cy="914400"/>
          </a:xfrm>
        </p:spPr>
        <p:txBody>
          <a:bodyPr/>
          <a:lstStyle/>
          <a:p>
            <a:r>
              <a:rPr lang="en-US" dirty="0"/>
              <a:t>Kansas power of the positive coalition</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365760" y="1216152"/>
            <a:ext cx="8224568" cy="3901368"/>
          </a:xfrm>
        </p:spPr>
        <p:txBody>
          <a:bodyPr>
            <a:noAutofit/>
          </a:bodyPr>
          <a:lstStyle/>
          <a:p>
            <a:pPr marL="22225" indent="0">
              <a:lnSpc>
                <a:spcPct val="100000"/>
              </a:lnSpc>
              <a:spcAft>
                <a:spcPts val="600"/>
              </a:spcAft>
              <a:buNone/>
            </a:pPr>
            <a:r>
              <a:rPr lang="en-US" sz="1800" b="1" dirty="0"/>
              <a:t>Purpose :</a:t>
            </a:r>
          </a:p>
          <a:p>
            <a:pPr>
              <a:lnSpc>
                <a:spcPct val="100000"/>
              </a:lnSpc>
              <a:spcAft>
                <a:spcPts val="600"/>
              </a:spcAft>
            </a:pPr>
            <a:r>
              <a:rPr lang="en-US" sz="1800" dirty="0"/>
              <a:t>The Kansas Power of the Positive is a statewide coalition that is committed to all Kansas children growing up in safe, stable, nurturing relationships and environments.  The coalition focus on societal interventions to prevent adverse childhood experiences and believes the conditions in which families live, including influence of family friendly workplace policies and practices, are key</a:t>
            </a:r>
          </a:p>
          <a:p>
            <a:pPr marL="22225" indent="0">
              <a:lnSpc>
                <a:spcPct val="100000"/>
              </a:lnSpc>
              <a:spcAft>
                <a:spcPts val="600"/>
              </a:spcAft>
              <a:buNone/>
            </a:pPr>
            <a:r>
              <a:rPr lang="en-US" sz="1800" b="1" dirty="0"/>
              <a:t>Priorities:</a:t>
            </a:r>
          </a:p>
          <a:p>
            <a:pPr>
              <a:lnSpc>
                <a:spcPct val="100000"/>
              </a:lnSpc>
              <a:spcAft>
                <a:spcPts val="600"/>
              </a:spcAft>
            </a:pPr>
            <a:r>
              <a:rPr lang="en-US" sz="1800" dirty="0"/>
              <a:t>Public Engagement and Education Campaign</a:t>
            </a:r>
          </a:p>
          <a:p>
            <a:pPr>
              <a:lnSpc>
                <a:spcPct val="100000"/>
              </a:lnSpc>
              <a:spcAft>
                <a:spcPts val="600"/>
              </a:spcAft>
            </a:pPr>
            <a:r>
              <a:rPr lang="en-US" sz="1800" dirty="0"/>
              <a:t>Kids Are Good Business employee survey</a:t>
            </a:r>
          </a:p>
          <a:p>
            <a:pPr marL="22225" indent="0">
              <a:lnSpc>
                <a:spcPct val="100000"/>
              </a:lnSpc>
              <a:spcAft>
                <a:spcPts val="600"/>
              </a:spcAft>
              <a:buNone/>
            </a:pPr>
            <a:r>
              <a:rPr lang="en-US" sz="1800" b="1" dirty="0"/>
              <a:t>Learn more: </a:t>
            </a:r>
            <a:r>
              <a:rPr lang="en-US" sz="1800" dirty="0"/>
              <a:t> </a:t>
            </a:r>
            <a:r>
              <a:rPr lang="en-US" sz="1800" dirty="0">
                <a:hlinkClick r:id="rId3"/>
              </a:rPr>
              <a:t>http://www.kansaspowerofthepositive.org/</a:t>
            </a:r>
            <a:r>
              <a:rPr lang="en-US" sz="1800" dirty="0"/>
              <a:t> </a:t>
            </a:r>
          </a:p>
        </p:txBody>
      </p:sp>
      <p:sp>
        <p:nvSpPr>
          <p:cNvPr id="4" name="Content Placeholder 4">
            <a:extLst>
              <a:ext uri="{FF2B5EF4-FFF2-40B4-BE49-F238E27FC236}">
                <a16:creationId xmlns:a16="http://schemas.microsoft.com/office/drawing/2014/main" id="{A4D53231-B5FE-494D-92AB-CAC61C29E4E1}"/>
              </a:ext>
            </a:extLst>
          </p:cNvPr>
          <p:cNvSpPr txBox="1">
            <a:spLocks/>
          </p:cNvSpPr>
          <p:nvPr/>
        </p:nvSpPr>
        <p:spPr>
          <a:xfrm>
            <a:off x="8590328" y="1409537"/>
            <a:ext cx="2763472" cy="4342333"/>
          </a:xfrm>
          <a:prstGeom prst="rect">
            <a:avLst/>
          </a:prstGeom>
        </p:spPr>
        <p:txBody>
          <a:bodyPr vert="horz" lIns="91440" tIns="45720" rIns="91440" bIns="45720" rtlCol="0">
            <a:noAutofit/>
          </a:bodyPr>
          <a:lstStyle>
            <a:lvl1pPr marL="236538" indent="-214313" algn="l" defTabSz="914400" rtl="0" eaLnBrk="1" latinLnBrk="0" hangingPunct="1">
              <a:lnSpc>
                <a:spcPct val="90000"/>
              </a:lnSpc>
              <a:spcBef>
                <a:spcPts val="0"/>
              </a:spcBef>
              <a:spcAft>
                <a:spcPts val="1000"/>
              </a:spcAft>
              <a:buSzPct val="65000"/>
              <a:buFontTx/>
              <a:buBlip>
                <a:blip r:embed="rId4"/>
              </a:buBlip>
              <a:tabLst/>
              <a:defRPr sz="2800" kern="1200">
                <a:solidFill>
                  <a:schemeClr val="tx2"/>
                </a:solidFill>
                <a:latin typeface="Century Gothic" panose="020B0502020202020204" pitchFamily="34" charset="0"/>
                <a:ea typeface="+mn-ea"/>
                <a:cs typeface="+mn-cs"/>
              </a:defRPr>
            </a:lvl1pPr>
            <a:lvl2pPr marL="6873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400" kern="1200">
                <a:solidFill>
                  <a:schemeClr val="tx2"/>
                </a:solidFill>
                <a:latin typeface="Century Gothic" panose="020B0502020202020204" pitchFamily="34" charset="0"/>
                <a:ea typeface="+mn-ea"/>
                <a:cs typeface="+mn-cs"/>
              </a:defRPr>
            </a:lvl2pPr>
            <a:lvl3pPr marL="97313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000" kern="1200">
                <a:solidFill>
                  <a:schemeClr val="tx2"/>
                </a:solidFill>
                <a:latin typeface="Century Gothic" panose="020B0502020202020204" pitchFamily="34" charset="0"/>
                <a:ea typeface="+mn-ea"/>
                <a:cs typeface="+mn-cs"/>
              </a:defRPr>
            </a:lvl3pPr>
            <a:lvl4pPr marL="1257300"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4pPr>
            <a:lvl5pPr marL="16017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225" indent="0">
              <a:lnSpc>
                <a:spcPct val="100000"/>
              </a:lnSpc>
              <a:spcAft>
                <a:spcPts val="600"/>
              </a:spcAft>
              <a:buNone/>
            </a:pPr>
            <a:r>
              <a:rPr lang="en-US" sz="1800" b="1" dirty="0"/>
              <a:t>Panel members</a:t>
            </a:r>
          </a:p>
          <a:p>
            <a:pPr>
              <a:lnSpc>
                <a:spcPct val="100000"/>
              </a:lnSpc>
              <a:spcAft>
                <a:spcPts val="600"/>
              </a:spcAft>
            </a:pPr>
            <a:r>
              <a:rPr lang="en-US" sz="1800" dirty="0"/>
              <a:t>Amanda Petersen</a:t>
            </a:r>
          </a:p>
          <a:p>
            <a:pPr>
              <a:lnSpc>
                <a:spcPct val="100000"/>
              </a:lnSpc>
              <a:spcAft>
                <a:spcPts val="600"/>
              </a:spcAft>
            </a:pPr>
            <a:r>
              <a:rPr lang="en-US" sz="1800" dirty="0"/>
              <a:t>Amy Meek</a:t>
            </a:r>
          </a:p>
          <a:p>
            <a:pPr>
              <a:lnSpc>
                <a:spcPct val="100000"/>
              </a:lnSpc>
              <a:spcAft>
                <a:spcPts val="600"/>
              </a:spcAft>
            </a:pPr>
            <a:r>
              <a:rPr lang="en-US" sz="1800" dirty="0"/>
              <a:t>Angie </a:t>
            </a:r>
            <a:r>
              <a:rPr lang="en-US" sz="1800" dirty="0" err="1"/>
              <a:t>Saenger</a:t>
            </a:r>
            <a:endParaRPr lang="en-US" sz="1800" dirty="0"/>
          </a:p>
          <a:p>
            <a:pPr>
              <a:lnSpc>
                <a:spcPct val="100000"/>
              </a:lnSpc>
              <a:spcAft>
                <a:spcPts val="600"/>
              </a:spcAft>
            </a:pPr>
            <a:r>
              <a:rPr lang="en-US" sz="1800" dirty="0"/>
              <a:t>Cornelia Stevens</a:t>
            </a:r>
          </a:p>
          <a:p>
            <a:pPr>
              <a:lnSpc>
                <a:spcPct val="100000"/>
              </a:lnSpc>
              <a:spcAft>
                <a:spcPts val="600"/>
              </a:spcAft>
            </a:pPr>
            <a:r>
              <a:rPr lang="en-US" sz="1800" dirty="0"/>
              <a:t>Gail </a:t>
            </a:r>
            <a:r>
              <a:rPr lang="en-US" sz="1800" dirty="0" err="1"/>
              <a:t>Cozadd</a:t>
            </a:r>
            <a:endParaRPr lang="en-US" sz="1800" dirty="0"/>
          </a:p>
          <a:p>
            <a:pPr>
              <a:lnSpc>
                <a:spcPct val="100000"/>
              </a:lnSpc>
              <a:spcAft>
                <a:spcPts val="600"/>
              </a:spcAft>
            </a:pPr>
            <a:r>
              <a:rPr lang="en-US" sz="1800" dirty="0"/>
              <a:t>Heather </a:t>
            </a:r>
            <a:r>
              <a:rPr lang="en-US" sz="1800" dirty="0" err="1"/>
              <a:t>Staab</a:t>
            </a:r>
            <a:endParaRPr lang="en-US" sz="1800" dirty="0"/>
          </a:p>
          <a:p>
            <a:pPr>
              <a:lnSpc>
                <a:spcPct val="100000"/>
              </a:lnSpc>
              <a:spcAft>
                <a:spcPts val="600"/>
              </a:spcAft>
            </a:pPr>
            <a:r>
              <a:rPr lang="en-US" sz="1800" dirty="0"/>
              <a:t>Kelli Mark</a:t>
            </a:r>
          </a:p>
          <a:p>
            <a:pPr>
              <a:lnSpc>
                <a:spcPct val="100000"/>
              </a:lnSpc>
              <a:spcAft>
                <a:spcPts val="600"/>
              </a:spcAft>
            </a:pPr>
            <a:r>
              <a:rPr lang="en-US" sz="1800" dirty="0"/>
              <a:t>Paula </a:t>
            </a:r>
            <a:r>
              <a:rPr lang="en-US" sz="1800" dirty="0" err="1"/>
              <a:t>Neth</a:t>
            </a:r>
            <a:endParaRPr lang="en-US" sz="1800" dirty="0"/>
          </a:p>
          <a:p>
            <a:pPr>
              <a:lnSpc>
                <a:spcPct val="100000"/>
              </a:lnSpc>
              <a:spcAft>
                <a:spcPts val="600"/>
              </a:spcAft>
            </a:pPr>
            <a:r>
              <a:rPr lang="en-US" sz="1800" dirty="0"/>
              <a:t>Peggy Kelly</a:t>
            </a:r>
          </a:p>
          <a:p>
            <a:pPr>
              <a:lnSpc>
                <a:spcPct val="100000"/>
              </a:lnSpc>
              <a:spcAft>
                <a:spcPts val="600"/>
              </a:spcAft>
            </a:pPr>
            <a:r>
              <a:rPr lang="en-US" sz="1800" dirty="0"/>
              <a:t>Rachele </a:t>
            </a:r>
            <a:r>
              <a:rPr lang="en-US" sz="1800" dirty="0" err="1"/>
              <a:t>FioRito</a:t>
            </a:r>
            <a:endParaRPr lang="en-US" sz="1800" dirty="0"/>
          </a:p>
          <a:p>
            <a:pPr>
              <a:lnSpc>
                <a:spcPct val="100000"/>
              </a:lnSpc>
              <a:spcAft>
                <a:spcPts val="600"/>
              </a:spcAft>
            </a:pPr>
            <a:r>
              <a:rPr lang="en-US" sz="1800" dirty="0"/>
              <a:t>Tanya </a:t>
            </a:r>
            <a:r>
              <a:rPr lang="en-US" sz="1800" dirty="0" err="1"/>
              <a:t>Bulluck</a:t>
            </a:r>
            <a:endParaRPr lang="en-US" sz="1800" dirty="0"/>
          </a:p>
          <a:p>
            <a:pPr>
              <a:lnSpc>
                <a:spcPct val="100000"/>
              </a:lnSpc>
              <a:spcAft>
                <a:spcPts val="600"/>
              </a:spcAft>
            </a:pPr>
            <a:endParaRPr lang="en-US" sz="1800" dirty="0"/>
          </a:p>
        </p:txBody>
      </p:sp>
    </p:spTree>
    <p:extLst>
      <p:ext uri="{BB962C8B-B14F-4D97-AF65-F5344CB8AC3E}">
        <p14:creationId xmlns:p14="http://schemas.microsoft.com/office/powerpoint/2010/main" val="1589205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0515600" cy="914400"/>
          </a:xfrm>
        </p:spPr>
        <p:txBody>
          <a:bodyPr/>
          <a:lstStyle/>
          <a:p>
            <a:r>
              <a:rPr lang="en-US" dirty="0"/>
              <a:t>Child care systems improvement team</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365760" y="1216152"/>
            <a:ext cx="8224568" cy="3901368"/>
          </a:xfrm>
        </p:spPr>
        <p:txBody>
          <a:bodyPr>
            <a:noAutofit/>
          </a:bodyPr>
          <a:lstStyle/>
          <a:p>
            <a:pPr marL="22225" indent="0">
              <a:lnSpc>
                <a:spcPct val="100000"/>
              </a:lnSpc>
              <a:spcAft>
                <a:spcPts val="600"/>
              </a:spcAft>
              <a:buNone/>
            </a:pPr>
            <a:r>
              <a:rPr lang="en-US" sz="1800" b="1" dirty="0"/>
              <a:t>Purpose: </a:t>
            </a:r>
            <a:r>
              <a:rPr lang="en-US" sz="1800" dirty="0"/>
              <a:t> </a:t>
            </a:r>
          </a:p>
          <a:p>
            <a:r>
              <a:rPr lang="en-US" sz="1650" dirty="0"/>
              <a:t>The Systems Improvement Team serves in an advisory capacity to the Kansas Department of Health and Environment Child Care Licensing Program.  The team is a diverse group including parents, child care providers, business and community partners,  child care partners and agency partners. We are confident that the work of the Team will lead to outcomes that increase the effectiveness of the Child Care Licensing Program and increase the availability of quality child care to meet the needs of Kansas families. </a:t>
            </a:r>
          </a:p>
          <a:p>
            <a:pPr marL="22225" indent="0">
              <a:lnSpc>
                <a:spcPct val="100000"/>
              </a:lnSpc>
              <a:spcAft>
                <a:spcPts val="600"/>
              </a:spcAft>
              <a:buNone/>
            </a:pPr>
            <a:r>
              <a:rPr lang="en-US" sz="1800" b="1" dirty="0"/>
              <a:t>Priorities:</a:t>
            </a:r>
            <a:endParaRPr lang="en-US" sz="1800" dirty="0"/>
          </a:p>
          <a:p>
            <a:r>
              <a:rPr lang="en-US" sz="1800" dirty="0"/>
              <a:t>Efforts to increase availability of licensed child care for working families</a:t>
            </a:r>
          </a:p>
          <a:p>
            <a:r>
              <a:rPr lang="en-US" sz="1800" dirty="0"/>
              <a:t>Support the regulatory community </a:t>
            </a:r>
          </a:p>
          <a:p>
            <a:pPr marL="22225" indent="0">
              <a:lnSpc>
                <a:spcPct val="100000"/>
              </a:lnSpc>
              <a:spcAft>
                <a:spcPts val="600"/>
              </a:spcAft>
              <a:buNone/>
            </a:pPr>
            <a:r>
              <a:rPr lang="en-US" sz="1800" b="1" dirty="0"/>
              <a:t>Learn more: </a:t>
            </a:r>
            <a:r>
              <a:rPr lang="en-US" sz="1800" dirty="0"/>
              <a:t> </a:t>
            </a:r>
            <a:r>
              <a:rPr lang="en-US" sz="1800" dirty="0">
                <a:hlinkClick r:id="rId3"/>
              </a:rPr>
              <a:t>https://www.kdheks.gov/bcclr/index.html</a:t>
            </a:r>
            <a:r>
              <a:rPr lang="en-US" sz="1800" dirty="0"/>
              <a:t> </a:t>
            </a:r>
          </a:p>
        </p:txBody>
      </p:sp>
      <p:sp>
        <p:nvSpPr>
          <p:cNvPr id="4" name="Content Placeholder 4">
            <a:extLst>
              <a:ext uri="{FF2B5EF4-FFF2-40B4-BE49-F238E27FC236}">
                <a16:creationId xmlns:a16="http://schemas.microsoft.com/office/drawing/2014/main" id="{A4D53231-B5FE-494D-92AB-CAC61C29E4E1}"/>
              </a:ext>
            </a:extLst>
          </p:cNvPr>
          <p:cNvSpPr txBox="1">
            <a:spLocks/>
          </p:cNvSpPr>
          <p:nvPr/>
        </p:nvSpPr>
        <p:spPr>
          <a:xfrm>
            <a:off x="8590328" y="1409538"/>
            <a:ext cx="2763472" cy="4038924"/>
          </a:xfrm>
          <a:prstGeom prst="rect">
            <a:avLst/>
          </a:prstGeom>
        </p:spPr>
        <p:txBody>
          <a:bodyPr vert="horz" lIns="91440" tIns="45720" rIns="91440" bIns="45720" rtlCol="0">
            <a:normAutofit/>
          </a:bodyPr>
          <a:lstStyle>
            <a:lvl1pPr marL="236538" indent="-214313" algn="l" defTabSz="914400" rtl="0" eaLnBrk="1" latinLnBrk="0" hangingPunct="1">
              <a:lnSpc>
                <a:spcPct val="90000"/>
              </a:lnSpc>
              <a:spcBef>
                <a:spcPts val="0"/>
              </a:spcBef>
              <a:spcAft>
                <a:spcPts val="1000"/>
              </a:spcAft>
              <a:buSzPct val="65000"/>
              <a:buFontTx/>
              <a:buBlip>
                <a:blip r:embed="rId4"/>
              </a:buBlip>
              <a:tabLst/>
              <a:defRPr sz="2800" kern="1200">
                <a:solidFill>
                  <a:schemeClr val="tx2"/>
                </a:solidFill>
                <a:latin typeface="Century Gothic" panose="020B0502020202020204" pitchFamily="34" charset="0"/>
                <a:ea typeface="+mn-ea"/>
                <a:cs typeface="+mn-cs"/>
              </a:defRPr>
            </a:lvl1pPr>
            <a:lvl2pPr marL="6873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400" kern="1200">
                <a:solidFill>
                  <a:schemeClr val="tx2"/>
                </a:solidFill>
                <a:latin typeface="Century Gothic" panose="020B0502020202020204" pitchFamily="34" charset="0"/>
                <a:ea typeface="+mn-ea"/>
                <a:cs typeface="+mn-cs"/>
              </a:defRPr>
            </a:lvl2pPr>
            <a:lvl3pPr marL="97313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000" kern="1200">
                <a:solidFill>
                  <a:schemeClr val="tx2"/>
                </a:solidFill>
                <a:latin typeface="Century Gothic" panose="020B0502020202020204" pitchFamily="34" charset="0"/>
                <a:ea typeface="+mn-ea"/>
                <a:cs typeface="+mn-cs"/>
              </a:defRPr>
            </a:lvl3pPr>
            <a:lvl4pPr marL="1257300"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4pPr>
            <a:lvl5pPr marL="16017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225" indent="0">
              <a:lnSpc>
                <a:spcPct val="100000"/>
              </a:lnSpc>
              <a:spcAft>
                <a:spcPts val="600"/>
              </a:spcAft>
              <a:buNone/>
            </a:pPr>
            <a:r>
              <a:rPr lang="en-US" sz="1800" b="1" dirty="0"/>
              <a:t>Panel members</a:t>
            </a:r>
          </a:p>
          <a:p>
            <a:pPr>
              <a:lnSpc>
                <a:spcPct val="100000"/>
              </a:lnSpc>
              <a:spcAft>
                <a:spcPts val="600"/>
              </a:spcAft>
            </a:pPr>
            <a:r>
              <a:rPr lang="en-US" sz="1800" dirty="0"/>
              <a:t>Lori </a:t>
            </a:r>
            <a:r>
              <a:rPr lang="en-US" sz="1800" dirty="0" err="1"/>
              <a:t>Kravitcz</a:t>
            </a:r>
            <a:endParaRPr lang="en-US" sz="1800" dirty="0"/>
          </a:p>
          <a:p>
            <a:pPr>
              <a:lnSpc>
                <a:spcPct val="100000"/>
              </a:lnSpc>
              <a:spcAft>
                <a:spcPts val="600"/>
              </a:spcAft>
            </a:pPr>
            <a:r>
              <a:rPr lang="en-US" sz="1800" dirty="0"/>
              <a:t>Amanda Petersen</a:t>
            </a:r>
          </a:p>
          <a:p>
            <a:pPr>
              <a:lnSpc>
                <a:spcPct val="100000"/>
              </a:lnSpc>
              <a:spcAft>
                <a:spcPts val="600"/>
              </a:spcAft>
            </a:pPr>
            <a:r>
              <a:rPr lang="en-US" sz="1800" dirty="0"/>
              <a:t>Peggy Kelly</a:t>
            </a:r>
          </a:p>
          <a:p>
            <a:pPr>
              <a:lnSpc>
                <a:spcPct val="100000"/>
              </a:lnSpc>
              <a:spcAft>
                <a:spcPts val="600"/>
              </a:spcAft>
            </a:pPr>
            <a:r>
              <a:rPr lang="en-US" sz="1800" dirty="0"/>
              <a:t>Mary Murphy</a:t>
            </a:r>
          </a:p>
          <a:p>
            <a:pPr>
              <a:lnSpc>
                <a:spcPct val="100000"/>
              </a:lnSpc>
              <a:spcAft>
                <a:spcPts val="600"/>
              </a:spcAft>
            </a:pPr>
            <a:r>
              <a:rPr lang="en-US" sz="1800" dirty="0"/>
              <a:t>Patty Peschel</a:t>
            </a:r>
          </a:p>
          <a:p>
            <a:pPr>
              <a:lnSpc>
                <a:spcPct val="100000"/>
              </a:lnSpc>
              <a:spcAft>
                <a:spcPts val="600"/>
              </a:spcAft>
            </a:pPr>
            <a:r>
              <a:rPr lang="en-US" sz="1800" dirty="0"/>
              <a:t>Reva Wywadis</a:t>
            </a:r>
          </a:p>
          <a:p>
            <a:pPr>
              <a:lnSpc>
                <a:spcPct val="100000"/>
              </a:lnSpc>
              <a:spcAft>
                <a:spcPts val="600"/>
              </a:spcAft>
            </a:pPr>
            <a:r>
              <a:rPr lang="en-US" sz="1800" dirty="0"/>
              <a:t>Amanda Sellers</a:t>
            </a:r>
          </a:p>
          <a:p>
            <a:pPr>
              <a:lnSpc>
                <a:spcPct val="100000"/>
              </a:lnSpc>
              <a:spcAft>
                <a:spcPts val="600"/>
              </a:spcAft>
            </a:pPr>
            <a:endParaRPr lang="en-US" sz="1800" dirty="0"/>
          </a:p>
          <a:p>
            <a:pPr>
              <a:lnSpc>
                <a:spcPct val="100000"/>
              </a:lnSpc>
              <a:spcAft>
                <a:spcPts val="600"/>
              </a:spcAft>
            </a:pPr>
            <a:endParaRPr lang="en-US" sz="1800" dirty="0"/>
          </a:p>
        </p:txBody>
      </p:sp>
    </p:spTree>
    <p:extLst>
      <p:ext uri="{BB962C8B-B14F-4D97-AF65-F5344CB8AC3E}">
        <p14:creationId xmlns:p14="http://schemas.microsoft.com/office/powerpoint/2010/main" val="1292660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0515600" cy="914400"/>
          </a:xfrm>
        </p:spPr>
        <p:txBody>
          <a:bodyPr/>
          <a:lstStyle/>
          <a:p>
            <a:r>
              <a:rPr lang="en-US" dirty="0"/>
              <a:t>Family Advisory Council</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365760" y="1216152"/>
            <a:ext cx="8224568" cy="3901368"/>
          </a:xfrm>
        </p:spPr>
        <p:txBody>
          <a:bodyPr>
            <a:noAutofit/>
          </a:bodyPr>
          <a:lstStyle/>
          <a:p>
            <a:pPr marL="22225" indent="0">
              <a:lnSpc>
                <a:spcPct val="100000"/>
              </a:lnSpc>
              <a:spcAft>
                <a:spcPts val="600"/>
              </a:spcAft>
              <a:buNone/>
            </a:pPr>
            <a:r>
              <a:rPr lang="en-US" sz="1800" b="1" dirty="0"/>
              <a:t>Purpose: </a:t>
            </a:r>
            <a:r>
              <a:rPr lang="en-US" sz="1800" dirty="0"/>
              <a:t> </a:t>
            </a:r>
          </a:p>
          <a:p>
            <a:pPr>
              <a:lnSpc>
                <a:spcPct val="100000"/>
              </a:lnSpc>
              <a:spcAft>
                <a:spcPts val="600"/>
              </a:spcAft>
            </a:pPr>
            <a:r>
              <a:rPr lang="en-US" sz="1700" dirty="0"/>
              <a:t>The Family Advisory Council aims to achieve satisfaction of special health care services for families of infants, children and youth with special health care needs by advising and promoting opportunities for individuals with health care needs/disabilities to exercise self-determination. </a:t>
            </a:r>
          </a:p>
          <a:p>
            <a:pPr marL="22225" indent="0">
              <a:lnSpc>
                <a:spcPct val="100000"/>
              </a:lnSpc>
              <a:spcAft>
                <a:spcPts val="600"/>
              </a:spcAft>
              <a:buNone/>
            </a:pPr>
            <a:r>
              <a:rPr lang="en-US" sz="1800" b="1" dirty="0"/>
              <a:t>Supporting Staff: </a:t>
            </a:r>
            <a:r>
              <a:rPr lang="en-US" sz="1800" dirty="0"/>
              <a:t>Kansas Department of Health and Environment Special Health Services</a:t>
            </a:r>
            <a:endParaRPr lang="en-US" sz="1800" b="1" dirty="0"/>
          </a:p>
          <a:p>
            <a:pPr marL="22225" indent="0">
              <a:lnSpc>
                <a:spcPct val="100000"/>
              </a:lnSpc>
              <a:spcAft>
                <a:spcPts val="600"/>
              </a:spcAft>
              <a:buNone/>
            </a:pPr>
            <a:r>
              <a:rPr lang="en-US" sz="1800" b="1" dirty="0"/>
              <a:t>Priorities:</a:t>
            </a:r>
            <a:endParaRPr lang="en-US" sz="1800" dirty="0"/>
          </a:p>
          <a:p>
            <a:pPr>
              <a:lnSpc>
                <a:spcPct val="100000"/>
              </a:lnSpc>
              <a:spcAft>
                <a:spcPts val="600"/>
              </a:spcAft>
            </a:pPr>
            <a:r>
              <a:rPr lang="en-US" sz="1800" dirty="0"/>
              <a:t>The Family Advisory Council launched Supporting You in October of 2018. Sign up at </a:t>
            </a:r>
            <a:r>
              <a:rPr lang="en-US" sz="1800" dirty="0">
                <a:hlinkClick r:id="rId3"/>
              </a:rPr>
              <a:t>www.SupportingYouKansas.org</a:t>
            </a:r>
            <a:r>
              <a:rPr lang="en-US" sz="1800" dirty="0"/>
              <a:t> to become a Support Peer or learn more!</a:t>
            </a:r>
          </a:p>
          <a:p>
            <a:pPr marL="22225" indent="0">
              <a:lnSpc>
                <a:spcPct val="100000"/>
              </a:lnSpc>
              <a:spcAft>
                <a:spcPts val="600"/>
              </a:spcAft>
              <a:buNone/>
            </a:pPr>
            <a:r>
              <a:rPr lang="en-US" sz="1800" b="1" dirty="0"/>
              <a:t>Learn more: </a:t>
            </a:r>
            <a:r>
              <a:rPr lang="en-US" sz="1800" dirty="0">
                <a:hlinkClick r:id="rId4"/>
              </a:rPr>
              <a:t>https://www.kdheks.gov/fac/</a:t>
            </a:r>
            <a:r>
              <a:rPr lang="en-US" sz="1800" dirty="0"/>
              <a:t> </a:t>
            </a:r>
          </a:p>
        </p:txBody>
      </p:sp>
      <p:sp>
        <p:nvSpPr>
          <p:cNvPr id="4" name="Content Placeholder 4">
            <a:extLst>
              <a:ext uri="{FF2B5EF4-FFF2-40B4-BE49-F238E27FC236}">
                <a16:creationId xmlns:a16="http://schemas.microsoft.com/office/drawing/2014/main" id="{A4D53231-B5FE-494D-92AB-CAC61C29E4E1}"/>
              </a:ext>
            </a:extLst>
          </p:cNvPr>
          <p:cNvSpPr txBox="1">
            <a:spLocks/>
          </p:cNvSpPr>
          <p:nvPr/>
        </p:nvSpPr>
        <p:spPr>
          <a:xfrm>
            <a:off x="8590328" y="1409538"/>
            <a:ext cx="2763472" cy="3707982"/>
          </a:xfrm>
          <a:prstGeom prst="rect">
            <a:avLst/>
          </a:prstGeom>
        </p:spPr>
        <p:txBody>
          <a:bodyPr vert="horz" lIns="91440" tIns="45720" rIns="91440" bIns="45720" rtlCol="0">
            <a:normAutofit/>
          </a:bodyPr>
          <a:lstStyle>
            <a:lvl1pPr marL="236538" indent="-214313" algn="l" defTabSz="914400" rtl="0" eaLnBrk="1" latinLnBrk="0" hangingPunct="1">
              <a:lnSpc>
                <a:spcPct val="90000"/>
              </a:lnSpc>
              <a:spcBef>
                <a:spcPts val="0"/>
              </a:spcBef>
              <a:spcAft>
                <a:spcPts val="1000"/>
              </a:spcAft>
              <a:buSzPct val="65000"/>
              <a:buFontTx/>
              <a:buBlip>
                <a:blip r:embed="rId5"/>
              </a:buBlip>
              <a:tabLst/>
              <a:defRPr sz="2800" kern="1200">
                <a:solidFill>
                  <a:schemeClr val="tx2"/>
                </a:solidFill>
                <a:latin typeface="Century Gothic" panose="020B0502020202020204" pitchFamily="34" charset="0"/>
                <a:ea typeface="+mn-ea"/>
                <a:cs typeface="+mn-cs"/>
              </a:defRPr>
            </a:lvl1pPr>
            <a:lvl2pPr marL="6873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400" kern="1200">
                <a:solidFill>
                  <a:schemeClr val="tx2"/>
                </a:solidFill>
                <a:latin typeface="Century Gothic" panose="020B0502020202020204" pitchFamily="34" charset="0"/>
                <a:ea typeface="+mn-ea"/>
                <a:cs typeface="+mn-cs"/>
              </a:defRPr>
            </a:lvl2pPr>
            <a:lvl3pPr marL="97313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000" kern="1200">
                <a:solidFill>
                  <a:schemeClr val="tx2"/>
                </a:solidFill>
                <a:latin typeface="Century Gothic" panose="020B0502020202020204" pitchFamily="34" charset="0"/>
                <a:ea typeface="+mn-ea"/>
                <a:cs typeface="+mn-cs"/>
              </a:defRPr>
            </a:lvl3pPr>
            <a:lvl4pPr marL="1257300"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4pPr>
            <a:lvl5pPr marL="16017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225" indent="0">
              <a:lnSpc>
                <a:spcPct val="100000"/>
              </a:lnSpc>
              <a:spcAft>
                <a:spcPts val="600"/>
              </a:spcAft>
              <a:buNone/>
            </a:pPr>
            <a:r>
              <a:rPr lang="en-US" sz="1800" b="1" dirty="0"/>
              <a:t>Panel members</a:t>
            </a:r>
          </a:p>
          <a:p>
            <a:pPr>
              <a:lnSpc>
                <a:spcPct val="100000"/>
              </a:lnSpc>
              <a:spcAft>
                <a:spcPts val="600"/>
              </a:spcAft>
            </a:pPr>
            <a:r>
              <a:rPr lang="en-US" sz="1800" dirty="0"/>
              <a:t>Cassandra Sines</a:t>
            </a:r>
          </a:p>
          <a:p>
            <a:pPr marL="22225" indent="0">
              <a:lnSpc>
                <a:spcPct val="100000"/>
              </a:lnSpc>
              <a:spcAft>
                <a:spcPts val="600"/>
              </a:spcAft>
              <a:buNone/>
            </a:pPr>
            <a:endParaRPr lang="en-US" sz="2400" dirty="0"/>
          </a:p>
        </p:txBody>
      </p:sp>
    </p:spTree>
    <p:extLst>
      <p:ext uri="{BB962C8B-B14F-4D97-AF65-F5344CB8AC3E}">
        <p14:creationId xmlns:p14="http://schemas.microsoft.com/office/powerpoint/2010/main" val="1240228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0515600" cy="914400"/>
          </a:xfrm>
        </p:spPr>
        <p:txBody>
          <a:bodyPr/>
          <a:lstStyle/>
          <a:p>
            <a:r>
              <a:rPr lang="en-US" sz="2800" dirty="0"/>
              <a:t>State interagency coordinating council</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365760" y="1216152"/>
            <a:ext cx="8224568" cy="3901368"/>
          </a:xfrm>
        </p:spPr>
        <p:txBody>
          <a:bodyPr>
            <a:normAutofit/>
          </a:bodyPr>
          <a:lstStyle/>
          <a:p>
            <a:pPr marL="22225" indent="0">
              <a:lnSpc>
                <a:spcPct val="100000"/>
              </a:lnSpc>
              <a:spcAft>
                <a:spcPts val="600"/>
              </a:spcAft>
              <a:buNone/>
            </a:pPr>
            <a:r>
              <a:rPr lang="en-US" sz="1800" b="1" dirty="0"/>
              <a:t>Purpose: </a:t>
            </a:r>
            <a:r>
              <a:rPr lang="en-US" sz="1800" dirty="0"/>
              <a:t> </a:t>
            </a:r>
          </a:p>
          <a:p>
            <a:pPr>
              <a:lnSpc>
                <a:spcPct val="100000"/>
              </a:lnSpc>
              <a:spcAft>
                <a:spcPts val="600"/>
              </a:spcAft>
            </a:pPr>
            <a:r>
              <a:rPr lang="en-US" sz="1800" dirty="0"/>
              <a:t>The mission of the Kansas Coordinating Council on Early Childhood Developmental Services is to ensure that a comprehensive service delivery system of integrated services is available in Kansas to all children with, or at risk of, developmental delays from birth through age five and their families.</a:t>
            </a:r>
          </a:p>
          <a:p>
            <a:pPr marL="22225" indent="0">
              <a:lnSpc>
                <a:spcPct val="100000"/>
              </a:lnSpc>
              <a:spcAft>
                <a:spcPts val="600"/>
              </a:spcAft>
              <a:buNone/>
            </a:pPr>
            <a:r>
              <a:rPr lang="en-US" sz="1800" b="1" dirty="0"/>
              <a:t>Priorities:</a:t>
            </a:r>
            <a:endParaRPr lang="en-US" sz="1800" dirty="0"/>
          </a:p>
          <a:p>
            <a:pPr lvl="0"/>
            <a:r>
              <a:rPr lang="en-US" sz="1800" dirty="0"/>
              <a:t>Address social-emotional development in children with disabilities. </a:t>
            </a:r>
          </a:p>
          <a:p>
            <a:pPr lvl="0"/>
            <a:r>
              <a:rPr lang="en-US" sz="1800" dirty="0"/>
              <a:t>Explore funding issues and address personnel challenges. </a:t>
            </a:r>
          </a:p>
          <a:p>
            <a:pPr lvl="0"/>
            <a:r>
              <a:rPr lang="en-US" sz="1800" dirty="0"/>
              <a:t>Support Local Interagency Coordinating Councils.</a:t>
            </a:r>
          </a:p>
          <a:p>
            <a:pPr marL="22225" indent="0">
              <a:lnSpc>
                <a:spcPct val="100000"/>
              </a:lnSpc>
              <a:spcAft>
                <a:spcPts val="600"/>
              </a:spcAft>
              <a:buNone/>
            </a:pPr>
            <a:r>
              <a:rPr lang="en-US" sz="1800" b="1" dirty="0"/>
              <a:t>Learn more: </a:t>
            </a:r>
            <a:r>
              <a:rPr lang="en-US" sz="1800" dirty="0"/>
              <a:t> </a:t>
            </a:r>
            <a:r>
              <a:rPr lang="en-US" sz="1800" dirty="0">
                <a:hlinkClick r:id="rId3"/>
              </a:rPr>
              <a:t>https://www.kansasicc.org/</a:t>
            </a:r>
            <a:r>
              <a:rPr lang="en-US" sz="1800" dirty="0"/>
              <a:t> </a:t>
            </a:r>
          </a:p>
        </p:txBody>
      </p:sp>
      <p:sp>
        <p:nvSpPr>
          <p:cNvPr id="4" name="Content Placeholder 4">
            <a:extLst>
              <a:ext uri="{FF2B5EF4-FFF2-40B4-BE49-F238E27FC236}">
                <a16:creationId xmlns:a16="http://schemas.microsoft.com/office/drawing/2014/main" id="{A4D53231-B5FE-494D-92AB-CAC61C29E4E1}"/>
              </a:ext>
            </a:extLst>
          </p:cNvPr>
          <p:cNvSpPr txBox="1">
            <a:spLocks/>
          </p:cNvSpPr>
          <p:nvPr/>
        </p:nvSpPr>
        <p:spPr>
          <a:xfrm>
            <a:off x="8590328" y="1409538"/>
            <a:ext cx="2763472" cy="3707982"/>
          </a:xfrm>
          <a:prstGeom prst="rect">
            <a:avLst/>
          </a:prstGeom>
        </p:spPr>
        <p:txBody>
          <a:bodyPr vert="horz" lIns="91440" tIns="45720" rIns="91440" bIns="45720" rtlCol="0">
            <a:normAutofit/>
          </a:bodyPr>
          <a:lstStyle>
            <a:lvl1pPr marL="236538" indent="-214313" algn="l" defTabSz="914400" rtl="0" eaLnBrk="1" latinLnBrk="0" hangingPunct="1">
              <a:lnSpc>
                <a:spcPct val="90000"/>
              </a:lnSpc>
              <a:spcBef>
                <a:spcPts val="0"/>
              </a:spcBef>
              <a:spcAft>
                <a:spcPts val="1000"/>
              </a:spcAft>
              <a:buSzPct val="65000"/>
              <a:buFontTx/>
              <a:buBlip>
                <a:blip r:embed="rId4"/>
              </a:buBlip>
              <a:tabLst/>
              <a:defRPr sz="2800" kern="1200">
                <a:solidFill>
                  <a:schemeClr val="tx2"/>
                </a:solidFill>
                <a:latin typeface="Century Gothic" panose="020B0502020202020204" pitchFamily="34" charset="0"/>
                <a:ea typeface="+mn-ea"/>
                <a:cs typeface="+mn-cs"/>
              </a:defRPr>
            </a:lvl1pPr>
            <a:lvl2pPr marL="6873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400" kern="1200">
                <a:solidFill>
                  <a:schemeClr val="tx2"/>
                </a:solidFill>
                <a:latin typeface="Century Gothic" panose="020B0502020202020204" pitchFamily="34" charset="0"/>
                <a:ea typeface="+mn-ea"/>
                <a:cs typeface="+mn-cs"/>
              </a:defRPr>
            </a:lvl2pPr>
            <a:lvl3pPr marL="97313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000" kern="1200">
                <a:solidFill>
                  <a:schemeClr val="tx2"/>
                </a:solidFill>
                <a:latin typeface="Century Gothic" panose="020B0502020202020204" pitchFamily="34" charset="0"/>
                <a:ea typeface="+mn-ea"/>
                <a:cs typeface="+mn-cs"/>
              </a:defRPr>
            </a:lvl3pPr>
            <a:lvl4pPr marL="1257300"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4pPr>
            <a:lvl5pPr marL="16017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225" indent="0">
              <a:lnSpc>
                <a:spcPct val="100000"/>
              </a:lnSpc>
              <a:spcAft>
                <a:spcPts val="600"/>
              </a:spcAft>
              <a:buNone/>
            </a:pPr>
            <a:r>
              <a:rPr lang="en-US" sz="1800" b="1" dirty="0"/>
              <a:t>Panel members</a:t>
            </a:r>
          </a:p>
          <a:p>
            <a:pPr>
              <a:lnSpc>
                <a:spcPct val="100000"/>
              </a:lnSpc>
              <a:spcAft>
                <a:spcPts val="600"/>
              </a:spcAft>
            </a:pPr>
            <a:r>
              <a:rPr lang="en-US" sz="1800" dirty="0"/>
              <a:t>Dave Lindeman (Chair)</a:t>
            </a:r>
          </a:p>
          <a:p>
            <a:pPr>
              <a:lnSpc>
                <a:spcPct val="100000"/>
              </a:lnSpc>
              <a:spcAft>
                <a:spcPts val="600"/>
              </a:spcAft>
            </a:pPr>
            <a:r>
              <a:rPr lang="en-US" sz="1800" dirty="0"/>
              <a:t>Nichelle Adams</a:t>
            </a:r>
          </a:p>
          <a:p>
            <a:pPr>
              <a:lnSpc>
                <a:spcPct val="100000"/>
              </a:lnSpc>
              <a:spcAft>
                <a:spcPts val="600"/>
              </a:spcAft>
            </a:pPr>
            <a:r>
              <a:rPr lang="en-US" sz="1800" dirty="0"/>
              <a:t>Kim Kennedy</a:t>
            </a:r>
          </a:p>
          <a:p>
            <a:pPr>
              <a:lnSpc>
                <a:spcPct val="100000"/>
              </a:lnSpc>
              <a:spcAft>
                <a:spcPts val="600"/>
              </a:spcAft>
            </a:pPr>
            <a:r>
              <a:rPr lang="en-US" sz="1800" dirty="0"/>
              <a:t>Amy Meek</a:t>
            </a:r>
          </a:p>
          <a:p>
            <a:pPr>
              <a:lnSpc>
                <a:spcPct val="100000"/>
              </a:lnSpc>
              <a:spcAft>
                <a:spcPts val="600"/>
              </a:spcAft>
            </a:pPr>
            <a:r>
              <a:rPr lang="en-US" sz="1800" dirty="0"/>
              <a:t>Karen </a:t>
            </a:r>
            <a:r>
              <a:rPr lang="en-US" sz="1800" dirty="0" err="1"/>
              <a:t>Pahls</a:t>
            </a:r>
            <a:endParaRPr lang="en-US" sz="1800" dirty="0"/>
          </a:p>
          <a:p>
            <a:pPr>
              <a:lnSpc>
                <a:spcPct val="100000"/>
              </a:lnSpc>
              <a:spcAft>
                <a:spcPts val="600"/>
              </a:spcAft>
            </a:pPr>
            <a:r>
              <a:rPr lang="en-US" sz="1800" dirty="0"/>
              <a:t>Heather </a:t>
            </a:r>
            <a:r>
              <a:rPr lang="en-US" sz="1800" dirty="0" err="1"/>
              <a:t>Staab</a:t>
            </a:r>
            <a:endParaRPr lang="en-US" sz="1800" dirty="0"/>
          </a:p>
        </p:txBody>
      </p:sp>
    </p:spTree>
    <p:extLst>
      <p:ext uri="{BB962C8B-B14F-4D97-AF65-F5344CB8AC3E}">
        <p14:creationId xmlns:p14="http://schemas.microsoft.com/office/powerpoint/2010/main" val="35427996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0515600" cy="914400"/>
          </a:xfrm>
        </p:spPr>
        <p:txBody>
          <a:bodyPr/>
          <a:lstStyle/>
          <a:p>
            <a:r>
              <a:rPr lang="en-US" dirty="0"/>
              <a:t>State Home visiting leadership team</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365760" y="1216152"/>
            <a:ext cx="8224568" cy="3901368"/>
          </a:xfrm>
        </p:spPr>
        <p:txBody>
          <a:bodyPr>
            <a:normAutofit/>
          </a:bodyPr>
          <a:lstStyle/>
          <a:p>
            <a:pPr marL="22225" indent="0">
              <a:lnSpc>
                <a:spcPct val="100000"/>
              </a:lnSpc>
              <a:spcAft>
                <a:spcPts val="600"/>
              </a:spcAft>
              <a:buNone/>
            </a:pPr>
            <a:r>
              <a:rPr lang="en-US" sz="1800" b="1" dirty="0"/>
              <a:t>Purpose: </a:t>
            </a:r>
            <a:r>
              <a:rPr lang="en-US" sz="1800" dirty="0"/>
              <a:t> </a:t>
            </a:r>
          </a:p>
          <a:p>
            <a:pPr>
              <a:lnSpc>
                <a:spcPct val="100000"/>
              </a:lnSpc>
              <a:spcAft>
                <a:spcPts val="600"/>
              </a:spcAft>
            </a:pPr>
            <a:r>
              <a:rPr lang="en-US" sz="1800" dirty="0"/>
              <a:t>To elevate and sustain the early childhood home visitation system assuring lifelong benefits and values for all Kansas children and families. </a:t>
            </a:r>
          </a:p>
          <a:p>
            <a:pPr marL="22225" indent="0">
              <a:lnSpc>
                <a:spcPct val="100000"/>
              </a:lnSpc>
              <a:spcAft>
                <a:spcPts val="600"/>
              </a:spcAft>
              <a:buNone/>
            </a:pPr>
            <a:r>
              <a:rPr lang="en-US" sz="1800" b="1" dirty="0"/>
              <a:t>Priorities:</a:t>
            </a:r>
            <a:endParaRPr lang="en-US" sz="1800" dirty="0"/>
          </a:p>
          <a:p>
            <a:pPr>
              <a:lnSpc>
                <a:spcPct val="100000"/>
              </a:lnSpc>
              <a:spcAft>
                <a:spcPts val="600"/>
              </a:spcAft>
            </a:pPr>
            <a:r>
              <a:rPr lang="en-US" sz="1800" dirty="0"/>
              <a:t> Evaluate universal home visitation model</a:t>
            </a:r>
          </a:p>
          <a:p>
            <a:pPr>
              <a:lnSpc>
                <a:spcPct val="100000"/>
              </a:lnSpc>
              <a:spcAft>
                <a:spcPts val="600"/>
              </a:spcAft>
            </a:pPr>
            <a:r>
              <a:rPr lang="en-US" sz="1800" dirty="0"/>
              <a:t> 2020 Kansas Virtual Home Visiting Summit</a:t>
            </a:r>
          </a:p>
          <a:p>
            <a:pPr marL="22225" indent="0">
              <a:lnSpc>
                <a:spcPct val="100000"/>
              </a:lnSpc>
              <a:spcAft>
                <a:spcPts val="600"/>
              </a:spcAft>
              <a:buNone/>
            </a:pPr>
            <a:r>
              <a:rPr lang="en-US" sz="1800" b="1" dirty="0"/>
              <a:t>Learn more: </a:t>
            </a:r>
            <a:r>
              <a:rPr lang="en-US" sz="1800" dirty="0"/>
              <a:t> </a:t>
            </a:r>
            <a:r>
              <a:rPr lang="en-US" sz="1800" dirty="0">
                <a:hlinkClick r:id="rId3"/>
              </a:rPr>
              <a:t>http://kshomevisiting.org/</a:t>
            </a:r>
            <a:r>
              <a:rPr lang="en-US" sz="1800" dirty="0"/>
              <a:t> </a:t>
            </a:r>
          </a:p>
        </p:txBody>
      </p:sp>
      <p:sp>
        <p:nvSpPr>
          <p:cNvPr id="4" name="Content Placeholder 4">
            <a:extLst>
              <a:ext uri="{FF2B5EF4-FFF2-40B4-BE49-F238E27FC236}">
                <a16:creationId xmlns:a16="http://schemas.microsoft.com/office/drawing/2014/main" id="{A4D53231-B5FE-494D-92AB-CAC61C29E4E1}"/>
              </a:ext>
            </a:extLst>
          </p:cNvPr>
          <p:cNvSpPr txBox="1">
            <a:spLocks/>
          </p:cNvSpPr>
          <p:nvPr/>
        </p:nvSpPr>
        <p:spPr>
          <a:xfrm>
            <a:off x="8590328" y="1409538"/>
            <a:ext cx="2763472" cy="3707982"/>
          </a:xfrm>
          <a:prstGeom prst="rect">
            <a:avLst/>
          </a:prstGeom>
        </p:spPr>
        <p:txBody>
          <a:bodyPr vert="horz" lIns="91440" tIns="45720" rIns="91440" bIns="45720" rtlCol="0">
            <a:normAutofit/>
          </a:bodyPr>
          <a:lstStyle>
            <a:lvl1pPr marL="236538" indent="-214313" algn="l" defTabSz="914400" rtl="0" eaLnBrk="1" latinLnBrk="0" hangingPunct="1">
              <a:lnSpc>
                <a:spcPct val="90000"/>
              </a:lnSpc>
              <a:spcBef>
                <a:spcPts val="0"/>
              </a:spcBef>
              <a:spcAft>
                <a:spcPts val="1000"/>
              </a:spcAft>
              <a:buSzPct val="65000"/>
              <a:buFontTx/>
              <a:buBlip>
                <a:blip r:embed="rId4"/>
              </a:buBlip>
              <a:tabLst/>
              <a:defRPr sz="2800" kern="1200">
                <a:solidFill>
                  <a:schemeClr val="tx2"/>
                </a:solidFill>
                <a:latin typeface="Century Gothic" panose="020B0502020202020204" pitchFamily="34" charset="0"/>
                <a:ea typeface="+mn-ea"/>
                <a:cs typeface="+mn-cs"/>
              </a:defRPr>
            </a:lvl1pPr>
            <a:lvl2pPr marL="6873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400" kern="1200">
                <a:solidFill>
                  <a:schemeClr val="tx2"/>
                </a:solidFill>
                <a:latin typeface="Century Gothic" panose="020B0502020202020204" pitchFamily="34" charset="0"/>
                <a:ea typeface="+mn-ea"/>
                <a:cs typeface="+mn-cs"/>
              </a:defRPr>
            </a:lvl2pPr>
            <a:lvl3pPr marL="97313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000" kern="1200">
                <a:solidFill>
                  <a:schemeClr val="tx2"/>
                </a:solidFill>
                <a:latin typeface="Century Gothic" panose="020B0502020202020204" pitchFamily="34" charset="0"/>
                <a:ea typeface="+mn-ea"/>
                <a:cs typeface="+mn-cs"/>
              </a:defRPr>
            </a:lvl3pPr>
            <a:lvl4pPr marL="1257300"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4pPr>
            <a:lvl5pPr marL="16017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225" indent="0">
              <a:lnSpc>
                <a:spcPct val="100000"/>
              </a:lnSpc>
              <a:spcAft>
                <a:spcPts val="600"/>
              </a:spcAft>
              <a:buNone/>
            </a:pPr>
            <a:r>
              <a:rPr lang="en-US" sz="1800" b="1" dirty="0"/>
              <a:t>Panel members</a:t>
            </a:r>
          </a:p>
          <a:p>
            <a:pPr>
              <a:lnSpc>
                <a:spcPct val="100000"/>
              </a:lnSpc>
              <a:spcAft>
                <a:spcPts val="600"/>
              </a:spcAft>
            </a:pPr>
            <a:r>
              <a:rPr lang="en-US" sz="1800" dirty="0"/>
              <a:t>Amy Meek</a:t>
            </a:r>
          </a:p>
          <a:p>
            <a:pPr>
              <a:lnSpc>
                <a:spcPct val="100000"/>
              </a:lnSpc>
              <a:spcAft>
                <a:spcPts val="600"/>
              </a:spcAft>
            </a:pPr>
            <a:r>
              <a:rPr lang="en-US" sz="1800" dirty="0"/>
              <a:t>Heather </a:t>
            </a:r>
            <a:r>
              <a:rPr lang="en-US" sz="1800" dirty="0" err="1"/>
              <a:t>Staab</a:t>
            </a:r>
            <a:endParaRPr lang="en-US" sz="1800" dirty="0"/>
          </a:p>
          <a:p>
            <a:pPr>
              <a:lnSpc>
                <a:spcPct val="100000"/>
              </a:lnSpc>
              <a:spcAft>
                <a:spcPts val="600"/>
              </a:spcAft>
            </a:pPr>
            <a:r>
              <a:rPr lang="en-US" sz="1800" dirty="0"/>
              <a:t>Nichelle Adams</a:t>
            </a:r>
          </a:p>
          <a:p>
            <a:pPr>
              <a:lnSpc>
                <a:spcPct val="100000"/>
              </a:lnSpc>
              <a:spcAft>
                <a:spcPts val="600"/>
              </a:spcAft>
            </a:pPr>
            <a:r>
              <a:rPr lang="en-US" sz="1800" dirty="0"/>
              <a:t>Peggy Kelly</a:t>
            </a:r>
          </a:p>
        </p:txBody>
      </p:sp>
    </p:spTree>
    <p:extLst>
      <p:ext uri="{BB962C8B-B14F-4D97-AF65-F5344CB8AC3E}">
        <p14:creationId xmlns:p14="http://schemas.microsoft.com/office/powerpoint/2010/main" val="1029459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0515600" cy="914400"/>
          </a:xfrm>
        </p:spPr>
        <p:txBody>
          <a:bodyPr/>
          <a:lstStyle/>
          <a:p>
            <a:r>
              <a:rPr lang="en-US" dirty="0"/>
              <a:t>Kansas Maternal child health council</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365760" y="1216152"/>
            <a:ext cx="8350537" cy="3901368"/>
          </a:xfrm>
        </p:spPr>
        <p:txBody>
          <a:bodyPr>
            <a:noAutofit/>
          </a:bodyPr>
          <a:lstStyle/>
          <a:p>
            <a:pPr marL="22225" indent="0">
              <a:lnSpc>
                <a:spcPct val="100000"/>
              </a:lnSpc>
              <a:spcAft>
                <a:spcPts val="600"/>
              </a:spcAft>
              <a:buNone/>
            </a:pPr>
            <a:r>
              <a:rPr lang="en-US" sz="1800" b="1" dirty="0"/>
              <a:t>Purpose: </a:t>
            </a:r>
            <a:r>
              <a:rPr lang="en-US" sz="1800" dirty="0"/>
              <a:t> </a:t>
            </a:r>
          </a:p>
          <a:p>
            <a:pPr>
              <a:lnSpc>
                <a:spcPct val="100000"/>
              </a:lnSpc>
              <a:spcAft>
                <a:spcPts val="600"/>
              </a:spcAft>
            </a:pPr>
            <a:r>
              <a:rPr lang="en-US" sz="1700" dirty="0"/>
              <a:t>To advise the Secretary of Health and Environment and others on ways to improve the health of families in Kansas, focusing on the Maternal Child Health population. </a:t>
            </a:r>
          </a:p>
          <a:p>
            <a:pPr marL="22225" indent="0">
              <a:lnSpc>
                <a:spcPct val="100000"/>
              </a:lnSpc>
              <a:spcAft>
                <a:spcPts val="600"/>
              </a:spcAft>
              <a:buNone/>
            </a:pPr>
            <a:r>
              <a:rPr lang="en-US" sz="1800" b="1" dirty="0"/>
              <a:t>Priorities:</a:t>
            </a:r>
            <a:endParaRPr lang="en-US" sz="1800" dirty="0"/>
          </a:p>
          <a:p>
            <a:pPr>
              <a:lnSpc>
                <a:spcPct val="100000"/>
              </a:lnSpc>
              <a:spcAft>
                <a:spcPts val="600"/>
              </a:spcAft>
            </a:pPr>
            <a:r>
              <a:rPr lang="en-US" sz="1700" dirty="0"/>
              <a:t>Encourage the exchange of information and advise on the progress of women, infants, children and adolescents</a:t>
            </a:r>
          </a:p>
          <a:p>
            <a:pPr>
              <a:lnSpc>
                <a:spcPct val="100000"/>
              </a:lnSpc>
              <a:spcAft>
                <a:spcPts val="600"/>
              </a:spcAft>
            </a:pPr>
            <a:r>
              <a:rPr lang="en-US" sz="1700" dirty="0"/>
              <a:t>Create private and public-sector support for improving Maternal Child Health outcomes in Kansas</a:t>
            </a:r>
          </a:p>
          <a:p>
            <a:pPr lvl="0"/>
            <a:r>
              <a:rPr lang="en-US" sz="1700" dirty="0"/>
              <a:t>Submit an annual report summarizing the Council’s work and making recommendations to the Secretary of Health and Environment each year. </a:t>
            </a:r>
          </a:p>
          <a:p>
            <a:pPr marL="22225" indent="0">
              <a:lnSpc>
                <a:spcPct val="100000"/>
              </a:lnSpc>
              <a:spcAft>
                <a:spcPts val="600"/>
              </a:spcAft>
              <a:buNone/>
            </a:pPr>
            <a:r>
              <a:rPr lang="en-US" sz="1800" b="1" dirty="0"/>
              <a:t>Learn more: </a:t>
            </a:r>
            <a:r>
              <a:rPr lang="en-US" sz="1800" dirty="0"/>
              <a:t> </a:t>
            </a:r>
            <a:r>
              <a:rPr lang="en-US" sz="1700" dirty="0">
                <a:hlinkClick r:id="rId3"/>
              </a:rPr>
              <a:t>http://www.kansasmch.org/</a:t>
            </a:r>
            <a:r>
              <a:rPr lang="en-US" sz="1700" dirty="0"/>
              <a:t> </a:t>
            </a:r>
          </a:p>
        </p:txBody>
      </p:sp>
      <p:sp>
        <p:nvSpPr>
          <p:cNvPr id="4" name="Content Placeholder 4">
            <a:extLst>
              <a:ext uri="{FF2B5EF4-FFF2-40B4-BE49-F238E27FC236}">
                <a16:creationId xmlns:a16="http://schemas.microsoft.com/office/drawing/2014/main" id="{A4D53231-B5FE-494D-92AB-CAC61C29E4E1}"/>
              </a:ext>
            </a:extLst>
          </p:cNvPr>
          <p:cNvSpPr txBox="1">
            <a:spLocks/>
          </p:cNvSpPr>
          <p:nvPr/>
        </p:nvSpPr>
        <p:spPr>
          <a:xfrm>
            <a:off x="8590328" y="1409538"/>
            <a:ext cx="2763472" cy="3707982"/>
          </a:xfrm>
          <a:prstGeom prst="rect">
            <a:avLst/>
          </a:prstGeom>
        </p:spPr>
        <p:txBody>
          <a:bodyPr vert="horz" lIns="91440" tIns="45720" rIns="91440" bIns="45720" rtlCol="0">
            <a:normAutofit/>
          </a:bodyPr>
          <a:lstStyle>
            <a:lvl1pPr marL="236538" indent="-214313" algn="l" defTabSz="914400" rtl="0" eaLnBrk="1" latinLnBrk="0" hangingPunct="1">
              <a:lnSpc>
                <a:spcPct val="90000"/>
              </a:lnSpc>
              <a:spcBef>
                <a:spcPts val="0"/>
              </a:spcBef>
              <a:spcAft>
                <a:spcPts val="1000"/>
              </a:spcAft>
              <a:buSzPct val="65000"/>
              <a:buFontTx/>
              <a:buBlip>
                <a:blip r:embed="rId4"/>
              </a:buBlip>
              <a:tabLst/>
              <a:defRPr sz="2800" kern="1200">
                <a:solidFill>
                  <a:schemeClr val="tx2"/>
                </a:solidFill>
                <a:latin typeface="Century Gothic" panose="020B0502020202020204" pitchFamily="34" charset="0"/>
                <a:ea typeface="+mn-ea"/>
                <a:cs typeface="+mn-cs"/>
              </a:defRPr>
            </a:lvl1pPr>
            <a:lvl2pPr marL="6873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400" kern="1200">
                <a:solidFill>
                  <a:schemeClr val="tx2"/>
                </a:solidFill>
                <a:latin typeface="Century Gothic" panose="020B0502020202020204" pitchFamily="34" charset="0"/>
                <a:ea typeface="+mn-ea"/>
                <a:cs typeface="+mn-cs"/>
              </a:defRPr>
            </a:lvl2pPr>
            <a:lvl3pPr marL="97313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000" kern="1200">
                <a:solidFill>
                  <a:schemeClr val="tx2"/>
                </a:solidFill>
                <a:latin typeface="Century Gothic" panose="020B0502020202020204" pitchFamily="34" charset="0"/>
                <a:ea typeface="+mn-ea"/>
                <a:cs typeface="+mn-cs"/>
              </a:defRPr>
            </a:lvl3pPr>
            <a:lvl4pPr marL="1257300"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4pPr>
            <a:lvl5pPr marL="16017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225" indent="0">
              <a:lnSpc>
                <a:spcPct val="100000"/>
              </a:lnSpc>
              <a:spcAft>
                <a:spcPts val="600"/>
              </a:spcAft>
              <a:buNone/>
            </a:pPr>
            <a:r>
              <a:rPr lang="en-US" sz="1800" b="1" dirty="0"/>
              <a:t>Panel members</a:t>
            </a:r>
          </a:p>
          <a:p>
            <a:pPr>
              <a:lnSpc>
                <a:spcPct val="100000"/>
              </a:lnSpc>
              <a:spcAft>
                <a:spcPts val="600"/>
              </a:spcAft>
            </a:pPr>
            <a:r>
              <a:rPr lang="en-US" sz="1800" dirty="0"/>
              <a:t>Cassandra Sines</a:t>
            </a:r>
          </a:p>
          <a:p>
            <a:pPr>
              <a:lnSpc>
                <a:spcPct val="100000"/>
              </a:lnSpc>
              <a:spcAft>
                <a:spcPts val="600"/>
              </a:spcAft>
            </a:pPr>
            <a:r>
              <a:rPr lang="en-US" sz="1800" dirty="0"/>
              <a:t>Peggy Kelly</a:t>
            </a:r>
          </a:p>
          <a:p>
            <a:pPr>
              <a:lnSpc>
                <a:spcPct val="100000"/>
              </a:lnSpc>
              <a:spcAft>
                <a:spcPts val="600"/>
              </a:spcAft>
            </a:pPr>
            <a:r>
              <a:rPr lang="en-US" sz="1800" dirty="0"/>
              <a:t>Kelli Mark (staff)</a:t>
            </a:r>
          </a:p>
          <a:p>
            <a:pPr>
              <a:lnSpc>
                <a:spcPct val="100000"/>
              </a:lnSpc>
              <a:spcAft>
                <a:spcPts val="600"/>
              </a:spcAft>
            </a:pPr>
            <a:r>
              <a:rPr lang="en-US" sz="1800" dirty="0"/>
              <a:t>Lori </a:t>
            </a:r>
            <a:r>
              <a:rPr lang="en-US" sz="1800" dirty="0" err="1"/>
              <a:t>Kravitcz</a:t>
            </a:r>
            <a:r>
              <a:rPr lang="en-US" sz="1800" dirty="0"/>
              <a:t> (staff)</a:t>
            </a:r>
          </a:p>
        </p:txBody>
      </p:sp>
    </p:spTree>
    <p:extLst>
      <p:ext uri="{BB962C8B-B14F-4D97-AF65-F5344CB8AC3E}">
        <p14:creationId xmlns:p14="http://schemas.microsoft.com/office/powerpoint/2010/main" val="2317262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0515600" cy="914400"/>
          </a:xfrm>
        </p:spPr>
        <p:txBody>
          <a:bodyPr/>
          <a:lstStyle/>
          <a:p>
            <a:r>
              <a:rPr lang="en-US" dirty="0"/>
              <a:t>Links to quality advisory group</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365760" y="1216152"/>
            <a:ext cx="8224568" cy="3901368"/>
          </a:xfrm>
        </p:spPr>
        <p:txBody>
          <a:bodyPr>
            <a:noAutofit/>
          </a:bodyPr>
          <a:lstStyle/>
          <a:p>
            <a:pPr marL="22225" indent="0">
              <a:lnSpc>
                <a:spcPct val="100000"/>
              </a:lnSpc>
              <a:spcAft>
                <a:spcPts val="600"/>
              </a:spcAft>
              <a:buNone/>
            </a:pPr>
            <a:r>
              <a:rPr lang="en-US" sz="1800" b="1" dirty="0"/>
              <a:t>Purpose:</a:t>
            </a:r>
          </a:p>
          <a:p>
            <a:r>
              <a:rPr lang="en-US" sz="1800" dirty="0"/>
              <a:t>To assist the Links to Quality program staff in the development and implementation of the quality recognition and improvement statewide system.</a:t>
            </a:r>
          </a:p>
          <a:p>
            <a:pPr marL="22225" indent="0">
              <a:buNone/>
            </a:pPr>
            <a:r>
              <a:rPr lang="en-US" sz="1800" b="1" dirty="0"/>
              <a:t>Priorities:</a:t>
            </a:r>
          </a:p>
          <a:p>
            <a:r>
              <a:rPr lang="en-US" sz="1800" dirty="0"/>
              <a:t>Transition from pilot to implementation – In July 2021 to bring services into 21 counties throughout Kansas. </a:t>
            </a:r>
          </a:p>
          <a:p>
            <a:pPr marL="22225" indent="0">
              <a:buNone/>
            </a:pPr>
            <a:r>
              <a:rPr lang="en-US" sz="1800" b="1" dirty="0"/>
              <a:t>Learn More: </a:t>
            </a:r>
            <a:r>
              <a:rPr lang="en-US" sz="1800" dirty="0">
                <a:hlinkClick r:id="rId3"/>
              </a:rPr>
              <a:t>http://www.dcf.ks.gov/services/ees/Pages/Kansas-Quality-Rating-Improvement-System-(QRIS).aspx</a:t>
            </a:r>
            <a:r>
              <a:rPr lang="en-US" sz="1800" dirty="0"/>
              <a:t> </a:t>
            </a:r>
          </a:p>
        </p:txBody>
      </p:sp>
      <p:sp>
        <p:nvSpPr>
          <p:cNvPr id="4" name="Content Placeholder 4">
            <a:extLst>
              <a:ext uri="{FF2B5EF4-FFF2-40B4-BE49-F238E27FC236}">
                <a16:creationId xmlns:a16="http://schemas.microsoft.com/office/drawing/2014/main" id="{A4D53231-B5FE-494D-92AB-CAC61C29E4E1}"/>
              </a:ext>
            </a:extLst>
          </p:cNvPr>
          <p:cNvSpPr txBox="1">
            <a:spLocks/>
          </p:cNvSpPr>
          <p:nvPr/>
        </p:nvSpPr>
        <p:spPr>
          <a:xfrm>
            <a:off x="8590328" y="1409538"/>
            <a:ext cx="2763472" cy="3707982"/>
          </a:xfrm>
          <a:prstGeom prst="rect">
            <a:avLst/>
          </a:prstGeom>
        </p:spPr>
        <p:txBody>
          <a:bodyPr vert="horz" lIns="91440" tIns="45720" rIns="91440" bIns="45720" rtlCol="0">
            <a:normAutofit/>
          </a:bodyPr>
          <a:lstStyle>
            <a:lvl1pPr marL="236538" indent="-214313" algn="l" defTabSz="914400" rtl="0" eaLnBrk="1" latinLnBrk="0" hangingPunct="1">
              <a:lnSpc>
                <a:spcPct val="90000"/>
              </a:lnSpc>
              <a:spcBef>
                <a:spcPts val="0"/>
              </a:spcBef>
              <a:spcAft>
                <a:spcPts val="1000"/>
              </a:spcAft>
              <a:buSzPct val="65000"/>
              <a:buFontTx/>
              <a:buBlip>
                <a:blip r:embed="rId4"/>
              </a:buBlip>
              <a:tabLst/>
              <a:defRPr sz="2800" kern="1200">
                <a:solidFill>
                  <a:schemeClr val="tx2"/>
                </a:solidFill>
                <a:latin typeface="Century Gothic" panose="020B0502020202020204" pitchFamily="34" charset="0"/>
                <a:ea typeface="+mn-ea"/>
                <a:cs typeface="+mn-cs"/>
              </a:defRPr>
            </a:lvl1pPr>
            <a:lvl2pPr marL="6873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400" kern="1200">
                <a:solidFill>
                  <a:schemeClr val="tx2"/>
                </a:solidFill>
                <a:latin typeface="Century Gothic" panose="020B0502020202020204" pitchFamily="34" charset="0"/>
                <a:ea typeface="+mn-ea"/>
                <a:cs typeface="+mn-cs"/>
              </a:defRPr>
            </a:lvl2pPr>
            <a:lvl3pPr marL="97313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000" kern="1200">
                <a:solidFill>
                  <a:schemeClr val="tx2"/>
                </a:solidFill>
                <a:latin typeface="Century Gothic" panose="020B0502020202020204" pitchFamily="34" charset="0"/>
                <a:ea typeface="+mn-ea"/>
                <a:cs typeface="+mn-cs"/>
              </a:defRPr>
            </a:lvl3pPr>
            <a:lvl4pPr marL="1257300"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4pPr>
            <a:lvl5pPr marL="16017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225" indent="0">
              <a:lnSpc>
                <a:spcPct val="100000"/>
              </a:lnSpc>
              <a:spcAft>
                <a:spcPts val="600"/>
              </a:spcAft>
              <a:buNone/>
            </a:pPr>
            <a:r>
              <a:rPr lang="en-US" sz="1800" b="1" dirty="0"/>
              <a:t>Panel members</a:t>
            </a:r>
          </a:p>
          <a:p>
            <a:pPr>
              <a:lnSpc>
                <a:spcPct val="100000"/>
              </a:lnSpc>
              <a:spcAft>
                <a:spcPts val="600"/>
              </a:spcAft>
            </a:pPr>
            <a:r>
              <a:rPr lang="en-US" sz="1800" dirty="0"/>
              <a:t>Rachel Anno</a:t>
            </a:r>
          </a:p>
          <a:p>
            <a:pPr>
              <a:lnSpc>
                <a:spcPct val="100000"/>
              </a:lnSpc>
              <a:spcAft>
                <a:spcPts val="600"/>
              </a:spcAft>
            </a:pPr>
            <a:r>
              <a:rPr lang="en-US" sz="1800" dirty="0"/>
              <a:t>Nichelle Adams</a:t>
            </a:r>
          </a:p>
          <a:p>
            <a:pPr>
              <a:lnSpc>
                <a:spcPct val="100000"/>
              </a:lnSpc>
              <a:spcAft>
                <a:spcPts val="600"/>
              </a:spcAft>
            </a:pPr>
            <a:r>
              <a:rPr lang="en-US" sz="1800" dirty="0"/>
              <a:t>Lori </a:t>
            </a:r>
            <a:r>
              <a:rPr lang="en-US" sz="1800" dirty="0" err="1"/>
              <a:t>Kravitcz</a:t>
            </a:r>
            <a:endParaRPr lang="en-US" sz="1800" dirty="0"/>
          </a:p>
          <a:p>
            <a:pPr>
              <a:lnSpc>
                <a:spcPct val="100000"/>
              </a:lnSpc>
              <a:spcAft>
                <a:spcPts val="600"/>
              </a:spcAft>
            </a:pPr>
            <a:r>
              <a:rPr lang="en-US" sz="1800" dirty="0"/>
              <a:t>Patty </a:t>
            </a:r>
            <a:r>
              <a:rPr lang="en-US" sz="1800" dirty="0" err="1"/>
              <a:t>Peschel</a:t>
            </a:r>
            <a:endParaRPr lang="en-US" sz="1800" dirty="0"/>
          </a:p>
          <a:p>
            <a:pPr>
              <a:lnSpc>
                <a:spcPct val="100000"/>
              </a:lnSpc>
              <a:spcAft>
                <a:spcPts val="600"/>
              </a:spcAft>
            </a:pPr>
            <a:r>
              <a:rPr lang="en-US" sz="1800" dirty="0"/>
              <a:t>Heather </a:t>
            </a:r>
            <a:r>
              <a:rPr lang="en-US" sz="1800" dirty="0" err="1"/>
              <a:t>Staab</a:t>
            </a:r>
            <a:endParaRPr lang="en-US" sz="1800" dirty="0"/>
          </a:p>
          <a:p>
            <a:pPr>
              <a:lnSpc>
                <a:spcPct val="100000"/>
              </a:lnSpc>
              <a:spcAft>
                <a:spcPts val="600"/>
              </a:spcAft>
            </a:pPr>
            <a:r>
              <a:rPr lang="en-US" sz="1800" dirty="0"/>
              <a:t>Amy Meek</a:t>
            </a:r>
          </a:p>
        </p:txBody>
      </p:sp>
    </p:spTree>
    <p:extLst>
      <p:ext uri="{BB962C8B-B14F-4D97-AF65-F5344CB8AC3E}">
        <p14:creationId xmlns:p14="http://schemas.microsoft.com/office/powerpoint/2010/main" val="1815601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0515600" cy="914400"/>
          </a:xfrm>
        </p:spPr>
        <p:txBody>
          <a:bodyPr/>
          <a:lstStyle/>
          <a:p>
            <a:r>
              <a:rPr lang="en-US" sz="2400" dirty="0"/>
              <a:t>Governor’s Behavioral Health Services Planning Council’s Children’s Subcommittee</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365761" y="1216152"/>
            <a:ext cx="11005246" cy="3901368"/>
          </a:xfrm>
        </p:spPr>
        <p:txBody>
          <a:bodyPr>
            <a:noAutofit/>
          </a:bodyPr>
          <a:lstStyle/>
          <a:p>
            <a:pPr marL="22225" indent="0">
              <a:lnSpc>
                <a:spcPct val="100000"/>
              </a:lnSpc>
              <a:spcAft>
                <a:spcPts val="600"/>
              </a:spcAft>
              <a:buNone/>
            </a:pPr>
            <a:r>
              <a:rPr lang="en-US" sz="1800" b="1" dirty="0"/>
              <a:t>Purpose: </a:t>
            </a:r>
            <a:r>
              <a:rPr lang="en-US" sz="1800" dirty="0"/>
              <a:t> </a:t>
            </a:r>
          </a:p>
          <a:p>
            <a:pPr>
              <a:lnSpc>
                <a:spcPct val="100000"/>
              </a:lnSpc>
              <a:spcAft>
                <a:spcPts val="600"/>
              </a:spcAft>
            </a:pPr>
            <a:r>
              <a:rPr lang="en-US" sz="1700" dirty="0"/>
              <a:t>The Children’s Subcommittee is dedicated to maintaining the community-based family driven values of the Kansas children’s public mental health system of care. The subcommittee makes recommendations to improve the Kansas public mental health system and ensure the needs of children and families are met.</a:t>
            </a:r>
          </a:p>
          <a:p>
            <a:pPr marL="22225" indent="0">
              <a:lnSpc>
                <a:spcPct val="100000"/>
              </a:lnSpc>
              <a:spcAft>
                <a:spcPts val="600"/>
              </a:spcAft>
              <a:buNone/>
            </a:pPr>
            <a:r>
              <a:rPr lang="en-US" sz="1800" b="1" dirty="0"/>
              <a:t>Priorities:</a:t>
            </a:r>
          </a:p>
          <a:p>
            <a:r>
              <a:rPr lang="en-US" sz="1800" dirty="0"/>
              <a:t>Allow people to direct their care and treatment;</a:t>
            </a:r>
          </a:p>
          <a:p>
            <a:r>
              <a:rPr lang="en-US" sz="1800" dirty="0"/>
              <a:t>Are respectful and empowering;</a:t>
            </a:r>
          </a:p>
          <a:p>
            <a:r>
              <a:rPr lang="en-US" sz="1800" dirty="0"/>
              <a:t>Are effective and influenced by evidence-based practices that lead to a personal process of recovery and resilience; and</a:t>
            </a:r>
          </a:p>
          <a:p>
            <a:r>
              <a:rPr lang="en-US" sz="1800" dirty="0"/>
              <a:t>Are integrated, flexible, and accessible.</a:t>
            </a:r>
            <a:endParaRPr lang="en-US" sz="1800" b="1" dirty="0"/>
          </a:p>
          <a:p>
            <a:pPr marL="22225" indent="0">
              <a:lnSpc>
                <a:spcPct val="100000"/>
              </a:lnSpc>
              <a:spcAft>
                <a:spcPts val="600"/>
              </a:spcAft>
              <a:buNone/>
            </a:pPr>
            <a:r>
              <a:rPr lang="en-US" sz="1800" b="1" dirty="0"/>
              <a:t>Learn more: </a:t>
            </a:r>
            <a:r>
              <a:rPr lang="en-US" sz="1800" dirty="0">
                <a:hlinkClick r:id="rId3"/>
              </a:rPr>
              <a:t>https://www.kdads.ks.gov/commissions/behavioral-health/gbhspc</a:t>
            </a:r>
            <a:r>
              <a:rPr lang="en-US" sz="1800" dirty="0"/>
              <a:t> </a:t>
            </a:r>
          </a:p>
        </p:txBody>
      </p:sp>
      <p:sp>
        <p:nvSpPr>
          <p:cNvPr id="4" name="Content Placeholder 4">
            <a:extLst>
              <a:ext uri="{FF2B5EF4-FFF2-40B4-BE49-F238E27FC236}">
                <a16:creationId xmlns:a16="http://schemas.microsoft.com/office/drawing/2014/main" id="{A4D53231-B5FE-494D-92AB-CAC61C29E4E1}"/>
              </a:ext>
            </a:extLst>
          </p:cNvPr>
          <p:cNvSpPr txBox="1">
            <a:spLocks/>
          </p:cNvSpPr>
          <p:nvPr/>
        </p:nvSpPr>
        <p:spPr>
          <a:xfrm>
            <a:off x="8728551" y="1409538"/>
            <a:ext cx="2763472" cy="3707982"/>
          </a:xfrm>
          <a:prstGeom prst="rect">
            <a:avLst/>
          </a:prstGeom>
        </p:spPr>
        <p:txBody>
          <a:bodyPr vert="horz" lIns="91440" tIns="45720" rIns="91440" bIns="45720" rtlCol="0">
            <a:normAutofit/>
          </a:bodyPr>
          <a:lstStyle>
            <a:lvl1pPr marL="236538" indent="-214313" algn="l" defTabSz="914400" rtl="0" eaLnBrk="1" latinLnBrk="0" hangingPunct="1">
              <a:lnSpc>
                <a:spcPct val="90000"/>
              </a:lnSpc>
              <a:spcBef>
                <a:spcPts val="0"/>
              </a:spcBef>
              <a:spcAft>
                <a:spcPts val="1000"/>
              </a:spcAft>
              <a:buSzPct val="65000"/>
              <a:buFontTx/>
              <a:buBlip>
                <a:blip r:embed="rId4"/>
              </a:buBlip>
              <a:tabLst/>
              <a:defRPr sz="2800" kern="1200">
                <a:solidFill>
                  <a:schemeClr val="tx2"/>
                </a:solidFill>
                <a:latin typeface="Century Gothic" panose="020B0502020202020204" pitchFamily="34" charset="0"/>
                <a:ea typeface="+mn-ea"/>
                <a:cs typeface="+mn-cs"/>
              </a:defRPr>
            </a:lvl1pPr>
            <a:lvl2pPr marL="6873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400" kern="1200">
                <a:solidFill>
                  <a:schemeClr val="tx2"/>
                </a:solidFill>
                <a:latin typeface="Century Gothic" panose="020B0502020202020204" pitchFamily="34" charset="0"/>
                <a:ea typeface="+mn-ea"/>
                <a:cs typeface="+mn-cs"/>
              </a:defRPr>
            </a:lvl2pPr>
            <a:lvl3pPr marL="97313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000" kern="1200">
                <a:solidFill>
                  <a:schemeClr val="tx2"/>
                </a:solidFill>
                <a:latin typeface="Century Gothic" panose="020B0502020202020204" pitchFamily="34" charset="0"/>
                <a:ea typeface="+mn-ea"/>
                <a:cs typeface="+mn-cs"/>
              </a:defRPr>
            </a:lvl3pPr>
            <a:lvl4pPr marL="1257300"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4pPr>
            <a:lvl5pPr marL="16017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225" indent="0">
              <a:lnSpc>
                <a:spcPct val="100000"/>
              </a:lnSpc>
              <a:spcAft>
                <a:spcPts val="600"/>
              </a:spcAft>
              <a:buNone/>
            </a:pPr>
            <a:endParaRPr lang="en-US" sz="2400" dirty="0">
              <a:highlight>
                <a:srgbClr val="FFFF00"/>
              </a:highlight>
            </a:endParaRPr>
          </a:p>
        </p:txBody>
      </p:sp>
    </p:spTree>
    <p:extLst>
      <p:ext uri="{BB962C8B-B14F-4D97-AF65-F5344CB8AC3E}">
        <p14:creationId xmlns:p14="http://schemas.microsoft.com/office/powerpoint/2010/main" val="355224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0515600" cy="914400"/>
          </a:xfrm>
        </p:spPr>
        <p:txBody>
          <a:bodyPr/>
          <a:lstStyle/>
          <a:p>
            <a:r>
              <a:rPr lang="en-US" dirty="0"/>
              <a:t>Family First/Kansas Strong Statewide Interagency Advisory Board</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365760" y="1216152"/>
            <a:ext cx="8224568" cy="3901368"/>
          </a:xfrm>
        </p:spPr>
        <p:txBody>
          <a:bodyPr>
            <a:noAutofit/>
          </a:bodyPr>
          <a:lstStyle/>
          <a:p>
            <a:pPr marL="22225" indent="0">
              <a:lnSpc>
                <a:spcPct val="100000"/>
              </a:lnSpc>
              <a:spcAft>
                <a:spcPts val="600"/>
              </a:spcAft>
              <a:buNone/>
            </a:pPr>
            <a:r>
              <a:rPr lang="en-US" sz="1800" b="1" dirty="0"/>
              <a:t>Purpose: </a:t>
            </a:r>
          </a:p>
          <a:p>
            <a:r>
              <a:rPr lang="en-US" sz="1800" dirty="0"/>
              <a:t>Kansas Strong for Children and Families aims to establish a collaborative and effective initiative that develops, implements, and evaluates strategies that will improve safety, permanency, and well-being outcomes, by enhancing agency and court/legal practices , and reducing systemic barriers. </a:t>
            </a:r>
          </a:p>
          <a:p>
            <a:pPr marL="22225" indent="0">
              <a:buNone/>
            </a:pPr>
            <a:r>
              <a:rPr lang="en-US" sz="1800" b="1" dirty="0"/>
              <a:t>Priorities: </a:t>
            </a:r>
          </a:p>
          <a:p>
            <a:r>
              <a:rPr lang="en-US" sz="1800" dirty="0"/>
              <a:t>Safety:  Ensuring families stay together when safe &amp; appropriate</a:t>
            </a:r>
          </a:p>
          <a:p>
            <a:pPr lvl="0"/>
            <a:r>
              <a:rPr lang="en-US" sz="1800" dirty="0"/>
              <a:t>Permanency:  Ensuring children have timely &amp; permanent families</a:t>
            </a:r>
          </a:p>
          <a:p>
            <a:pPr marL="22225" indent="0">
              <a:lnSpc>
                <a:spcPct val="100000"/>
              </a:lnSpc>
              <a:spcAft>
                <a:spcPts val="600"/>
              </a:spcAft>
              <a:buNone/>
            </a:pPr>
            <a:r>
              <a:rPr lang="en-US" sz="1800" b="1" dirty="0"/>
              <a:t>Learn more: </a:t>
            </a:r>
            <a:r>
              <a:rPr lang="en-US" sz="1800" dirty="0">
                <a:hlinkClick r:id="rId3"/>
              </a:rPr>
              <a:t>http://socwel.ku.edu/ksstrong</a:t>
            </a:r>
            <a:r>
              <a:rPr lang="en-US" sz="1800" dirty="0"/>
              <a:t> / </a:t>
            </a:r>
          </a:p>
          <a:p>
            <a:pPr marL="22225" indent="0">
              <a:lnSpc>
                <a:spcPct val="100000"/>
              </a:lnSpc>
              <a:spcAft>
                <a:spcPts val="600"/>
              </a:spcAft>
              <a:buNone/>
            </a:pPr>
            <a:r>
              <a:rPr lang="en-US" sz="1800" dirty="0">
                <a:hlinkClick r:id="rId4"/>
              </a:rPr>
              <a:t>http://www.dcf.ks.gov/services/PPS/Documents/Other/IVE_Prevention_Plan.pdf</a:t>
            </a:r>
            <a:endParaRPr lang="en-US" sz="1800" dirty="0"/>
          </a:p>
          <a:p>
            <a:pPr marL="22225" indent="0">
              <a:lnSpc>
                <a:spcPct val="100000"/>
              </a:lnSpc>
              <a:spcAft>
                <a:spcPts val="600"/>
              </a:spcAft>
              <a:buNone/>
            </a:pPr>
            <a:endParaRPr lang="en-US" sz="1800" dirty="0"/>
          </a:p>
          <a:p>
            <a:pPr marL="22225" indent="0">
              <a:lnSpc>
                <a:spcPct val="100000"/>
              </a:lnSpc>
              <a:spcAft>
                <a:spcPts val="600"/>
              </a:spcAft>
              <a:buNone/>
            </a:pPr>
            <a:endParaRPr lang="en-US" sz="1800" dirty="0"/>
          </a:p>
        </p:txBody>
      </p:sp>
      <p:sp>
        <p:nvSpPr>
          <p:cNvPr id="4" name="Content Placeholder 4">
            <a:extLst>
              <a:ext uri="{FF2B5EF4-FFF2-40B4-BE49-F238E27FC236}">
                <a16:creationId xmlns:a16="http://schemas.microsoft.com/office/drawing/2014/main" id="{A4D53231-B5FE-494D-92AB-CAC61C29E4E1}"/>
              </a:ext>
            </a:extLst>
          </p:cNvPr>
          <p:cNvSpPr txBox="1">
            <a:spLocks/>
          </p:cNvSpPr>
          <p:nvPr/>
        </p:nvSpPr>
        <p:spPr>
          <a:xfrm>
            <a:off x="8590328" y="1409538"/>
            <a:ext cx="2763472" cy="3707982"/>
          </a:xfrm>
          <a:prstGeom prst="rect">
            <a:avLst/>
          </a:prstGeom>
        </p:spPr>
        <p:txBody>
          <a:bodyPr vert="horz" lIns="91440" tIns="45720" rIns="91440" bIns="45720" rtlCol="0">
            <a:normAutofit/>
          </a:bodyPr>
          <a:lstStyle>
            <a:lvl1pPr marL="236538" indent="-214313" algn="l" defTabSz="914400" rtl="0" eaLnBrk="1" latinLnBrk="0" hangingPunct="1">
              <a:lnSpc>
                <a:spcPct val="90000"/>
              </a:lnSpc>
              <a:spcBef>
                <a:spcPts val="0"/>
              </a:spcBef>
              <a:spcAft>
                <a:spcPts val="1000"/>
              </a:spcAft>
              <a:buSzPct val="65000"/>
              <a:buFontTx/>
              <a:buBlip>
                <a:blip r:embed="rId5"/>
              </a:buBlip>
              <a:tabLst/>
              <a:defRPr sz="2800" kern="1200">
                <a:solidFill>
                  <a:schemeClr val="tx2"/>
                </a:solidFill>
                <a:latin typeface="Century Gothic" panose="020B0502020202020204" pitchFamily="34" charset="0"/>
                <a:ea typeface="+mn-ea"/>
                <a:cs typeface="+mn-cs"/>
              </a:defRPr>
            </a:lvl1pPr>
            <a:lvl2pPr marL="6873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400" kern="1200">
                <a:solidFill>
                  <a:schemeClr val="tx2"/>
                </a:solidFill>
                <a:latin typeface="Century Gothic" panose="020B0502020202020204" pitchFamily="34" charset="0"/>
                <a:ea typeface="+mn-ea"/>
                <a:cs typeface="+mn-cs"/>
              </a:defRPr>
            </a:lvl2pPr>
            <a:lvl3pPr marL="97313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000" kern="1200">
                <a:solidFill>
                  <a:schemeClr val="tx2"/>
                </a:solidFill>
                <a:latin typeface="Century Gothic" panose="020B0502020202020204" pitchFamily="34" charset="0"/>
                <a:ea typeface="+mn-ea"/>
                <a:cs typeface="+mn-cs"/>
              </a:defRPr>
            </a:lvl3pPr>
            <a:lvl4pPr marL="1257300"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4pPr>
            <a:lvl5pPr marL="16017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225" indent="0">
              <a:lnSpc>
                <a:spcPct val="100000"/>
              </a:lnSpc>
              <a:spcAft>
                <a:spcPts val="600"/>
              </a:spcAft>
              <a:buNone/>
            </a:pPr>
            <a:r>
              <a:rPr lang="en-US" sz="1800" b="1" dirty="0"/>
              <a:t>Panel members</a:t>
            </a:r>
          </a:p>
          <a:p>
            <a:pPr>
              <a:lnSpc>
                <a:spcPct val="100000"/>
              </a:lnSpc>
              <a:spcAft>
                <a:spcPts val="600"/>
              </a:spcAft>
            </a:pPr>
            <a:r>
              <a:rPr lang="en-US" sz="1800" dirty="0"/>
              <a:t>Emily Killough</a:t>
            </a:r>
          </a:p>
          <a:p>
            <a:pPr>
              <a:lnSpc>
                <a:spcPct val="100000"/>
              </a:lnSpc>
              <a:spcAft>
                <a:spcPts val="600"/>
              </a:spcAft>
            </a:pPr>
            <a:r>
              <a:rPr lang="en-US" sz="1800" dirty="0"/>
              <a:t>Kelli Mark</a:t>
            </a:r>
          </a:p>
          <a:p>
            <a:pPr>
              <a:lnSpc>
                <a:spcPct val="100000"/>
              </a:lnSpc>
              <a:spcAft>
                <a:spcPts val="600"/>
              </a:spcAft>
            </a:pPr>
            <a:r>
              <a:rPr lang="en-US" sz="1800" dirty="0"/>
              <a:t>Christi Smith</a:t>
            </a:r>
          </a:p>
          <a:p>
            <a:pPr>
              <a:lnSpc>
                <a:spcPct val="100000"/>
              </a:lnSpc>
              <a:spcAft>
                <a:spcPts val="600"/>
              </a:spcAft>
            </a:pPr>
            <a:endParaRPr lang="en-US" sz="1800" dirty="0"/>
          </a:p>
        </p:txBody>
      </p:sp>
    </p:spTree>
    <p:extLst>
      <p:ext uri="{BB962C8B-B14F-4D97-AF65-F5344CB8AC3E}">
        <p14:creationId xmlns:p14="http://schemas.microsoft.com/office/powerpoint/2010/main" val="2482645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39212" y="301752"/>
            <a:ext cx="10201905" cy="914400"/>
          </a:xfrm>
        </p:spPr>
        <p:txBody>
          <a:bodyPr/>
          <a:lstStyle/>
          <a:p>
            <a:r>
              <a:rPr lang="en-US" dirty="0"/>
              <a:t>Governor’s council on education early childhood subcommittee</a:t>
            </a:r>
          </a:p>
        </p:txBody>
      </p:sp>
      <p:sp>
        <p:nvSpPr>
          <p:cNvPr id="3" name="Content Placeholder 4">
            <a:extLst>
              <a:ext uri="{FF2B5EF4-FFF2-40B4-BE49-F238E27FC236}">
                <a16:creationId xmlns:a16="http://schemas.microsoft.com/office/drawing/2014/main" id="{910916A3-B639-444D-ADE7-9720826EAC04}"/>
              </a:ext>
            </a:extLst>
          </p:cNvPr>
          <p:cNvSpPr txBox="1">
            <a:spLocks/>
          </p:cNvSpPr>
          <p:nvPr/>
        </p:nvSpPr>
        <p:spPr>
          <a:xfrm>
            <a:off x="838200" y="1216152"/>
            <a:ext cx="11014588" cy="612647"/>
          </a:xfrm>
          <a:prstGeom prst="rect">
            <a:avLst/>
          </a:prstGeom>
        </p:spPr>
        <p:txBody>
          <a:bodyPr vert="horz" lIns="91440" tIns="45720" rIns="91440" bIns="45720" rtlCol="0">
            <a:normAutofit/>
          </a:bodyPr>
          <a:lstStyle>
            <a:lvl1pPr marL="236538" indent="-214313" algn="l" defTabSz="914400" rtl="0" eaLnBrk="1" latinLnBrk="0" hangingPunct="1">
              <a:lnSpc>
                <a:spcPct val="90000"/>
              </a:lnSpc>
              <a:spcBef>
                <a:spcPts val="0"/>
              </a:spcBef>
              <a:spcAft>
                <a:spcPts val="1000"/>
              </a:spcAft>
              <a:buSzPct val="65000"/>
              <a:buFontTx/>
              <a:buBlip>
                <a:blip r:embed="rId3"/>
              </a:buBlip>
              <a:tabLst/>
              <a:defRPr sz="2800" kern="1200">
                <a:solidFill>
                  <a:schemeClr val="tx2"/>
                </a:solidFill>
                <a:latin typeface="Century Gothic" panose="020B0502020202020204" pitchFamily="34" charset="0"/>
                <a:ea typeface="+mn-ea"/>
                <a:cs typeface="+mn-cs"/>
              </a:defRPr>
            </a:lvl1pPr>
            <a:lvl2pPr marL="6873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400" kern="1200">
                <a:solidFill>
                  <a:schemeClr val="tx2"/>
                </a:solidFill>
                <a:latin typeface="Century Gothic" panose="020B0502020202020204" pitchFamily="34" charset="0"/>
                <a:ea typeface="+mn-ea"/>
                <a:cs typeface="+mn-cs"/>
              </a:defRPr>
            </a:lvl2pPr>
            <a:lvl3pPr marL="97313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000" kern="1200">
                <a:solidFill>
                  <a:schemeClr val="tx2"/>
                </a:solidFill>
                <a:latin typeface="Century Gothic" panose="020B0502020202020204" pitchFamily="34" charset="0"/>
                <a:ea typeface="+mn-ea"/>
                <a:cs typeface="+mn-cs"/>
              </a:defRPr>
            </a:lvl3pPr>
            <a:lvl4pPr marL="1257300"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4pPr>
            <a:lvl5pPr marL="16017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225" indent="0">
              <a:lnSpc>
                <a:spcPct val="100000"/>
              </a:lnSpc>
              <a:spcAft>
                <a:spcPts val="600"/>
              </a:spcAft>
              <a:buNone/>
            </a:pPr>
            <a:r>
              <a:rPr lang="en-US" sz="1600" b="1" dirty="0"/>
              <a:t>Established by Kansas Executive Order 19-03 </a:t>
            </a:r>
            <a:r>
              <a:rPr lang="en-US" sz="1600" b="1" i="1" dirty="0"/>
              <a:t> </a:t>
            </a:r>
            <a:r>
              <a:rPr lang="en-US" sz="1600" b="1" i="1" u="sng" dirty="0">
                <a:hlinkClick r:id="rId4"/>
              </a:rPr>
              <a:t>https://governor.kansas.gov/executive-order-no-19-03/</a:t>
            </a:r>
            <a:endParaRPr lang="en-US" sz="1600" b="1" dirty="0"/>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339211" y="1533832"/>
            <a:ext cx="8377085" cy="3431573"/>
          </a:xfrm>
        </p:spPr>
        <p:txBody>
          <a:bodyPr>
            <a:noAutofit/>
          </a:bodyPr>
          <a:lstStyle/>
          <a:p>
            <a:pPr marL="22225" indent="0">
              <a:lnSpc>
                <a:spcPct val="100000"/>
              </a:lnSpc>
              <a:spcAft>
                <a:spcPts val="600"/>
              </a:spcAft>
              <a:buNone/>
            </a:pPr>
            <a:r>
              <a:rPr lang="en-US" sz="1800" b="1" dirty="0"/>
              <a:t>Purpose:</a:t>
            </a:r>
            <a:endParaRPr lang="en-US" sz="1800" dirty="0"/>
          </a:p>
          <a:p>
            <a:pPr>
              <a:lnSpc>
                <a:spcPct val="100000"/>
              </a:lnSpc>
              <a:spcAft>
                <a:spcPts val="600"/>
              </a:spcAft>
            </a:pPr>
            <a:r>
              <a:rPr lang="en-US" sz="1600" dirty="0"/>
              <a:t>Kansas families have universal and equitable access to a coordinated, high-quality, mixed-delivery system of programs serving children from birth to eight years of age throughout the state with the goal of improving kindergarten readiness and ensuring a seamless transition into the early grades. </a:t>
            </a:r>
          </a:p>
          <a:p>
            <a:pPr>
              <a:lnSpc>
                <a:spcPct val="100000"/>
              </a:lnSpc>
              <a:spcAft>
                <a:spcPts val="600"/>
              </a:spcAft>
            </a:pPr>
            <a:r>
              <a:rPr lang="en-US" sz="1600" dirty="0"/>
              <a:t>Early Childhood Integrated Data Systems</a:t>
            </a:r>
          </a:p>
          <a:p>
            <a:pPr marL="22225" indent="0">
              <a:lnSpc>
                <a:spcPct val="100000"/>
              </a:lnSpc>
              <a:spcAft>
                <a:spcPts val="600"/>
              </a:spcAft>
              <a:buNone/>
            </a:pPr>
            <a:r>
              <a:rPr lang="en-US" sz="1800" b="1" dirty="0"/>
              <a:t>Priorities:</a:t>
            </a:r>
            <a:endParaRPr lang="en-US" sz="1800" dirty="0"/>
          </a:p>
          <a:p>
            <a:pPr>
              <a:lnSpc>
                <a:spcPct val="100000"/>
              </a:lnSpc>
              <a:spcAft>
                <a:spcPts val="600"/>
              </a:spcAft>
            </a:pPr>
            <a:r>
              <a:rPr lang="en-US" sz="1600" dirty="0"/>
              <a:t>Early Childhood Integrated Data Systems</a:t>
            </a:r>
          </a:p>
          <a:p>
            <a:pPr>
              <a:lnSpc>
                <a:spcPct val="100000"/>
              </a:lnSpc>
              <a:spcAft>
                <a:spcPts val="600"/>
              </a:spcAft>
            </a:pPr>
            <a:r>
              <a:rPr lang="en-US" sz="1600" dirty="0"/>
              <a:t>Private sector collaboration</a:t>
            </a:r>
          </a:p>
          <a:p>
            <a:pPr>
              <a:lnSpc>
                <a:spcPct val="100000"/>
              </a:lnSpc>
              <a:spcAft>
                <a:spcPts val="600"/>
              </a:spcAft>
            </a:pPr>
            <a:r>
              <a:rPr lang="en-US" sz="1600" dirty="0"/>
              <a:t>Review of early childhood governance</a:t>
            </a:r>
          </a:p>
          <a:p>
            <a:pPr marL="22225" indent="0">
              <a:lnSpc>
                <a:spcPct val="100000"/>
              </a:lnSpc>
              <a:spcAft>
                <a:spcPts val="600"/>
              </a:spcAft>
              <a:buNone/>
            </a:pPr>
            <a:r>
              <a:rPr lang="en-US" sz="1800" b="1" dirty="0"/>
              <a:t>Learn More: </a:t>
            </a:r>
            <a:r>
              <a:rPr lang="en-US" sz="1600" dirty="0">
                <a:hlinkClick r:id="rId5"/>
              </a:rPr>
              <a:t>https://www.kansasregents.org/about/governors-education-council</a:t>
            </a:r>
            <a:endParaRPr lang="en-US" sz="1600" b="1" dirty="0"/>
          </a:p>
        </p:txBody>
      </p:sp>
      <p:sp>
        <p:nvSpPr>
          <p:cNvPr id="4" name="Content Placeholder 4">
            <a:extLst>
              <a:ext uri="{FF2B5EF4-FFF2-40B4-BE49-F238E27FC236}">
                <a16:creationId xmlns:a16="http://schemas.microsoft.com/office/drawing/2014/main" id="{A4D53231-B5FE-494D-92AB-CAC61C29E4E1}"/>
              </a:ext>
            </a:extLst>
          </p:cNvPr>
          <p:cNvSpPr txBox="1">
            <a:spLocks/>
          </p:cNvSpPr>
          <p:nvPr/>
        </p:nvSpPr>
        <p:spPr>
          <a:xfrm>
            <a:off x="8590328" y="1828798"/>
            <a:ext cx="2763472" cy="3288721"/>
          </a:xfrm>
          <a:prstGeom prst="rect">
            <a:avLst/>
          </a:prstGeom>
        </p:spPr>
        <p:txBody>
          <a:bodyPr vert="horz" lIns="91440" tIns="45720" rIns="91440" bIns="45720" rtlCol="0">
            <a:normAutofit/>
          </a:bodyPr>
          <a:lstStyle>
            <a:lvl1pPr marL="236538" indent="-214313" algn="l" defTabSz="914400" rtl="0" eaLnBrk="1" latinLnBrk="0" hangingPunct="1">
              <a:lnSpc>
                <a:spcPct val="90000"/>
              </a:lnSpc>
              <a:spcBef>
                <a:spcPts val="0"/>
              </a:spcBef>
              <a:spcAft>
                <a:spcPts val="1000"/>
              </a:spcAft>
              <a:buSzPct val="65000"/>
              <a:buFontTx/>
              <a:buBlip>
                <a:blip r:embed="rId3"/>
              </a:buBlip>
              <a:tabLst/>
              <a:defRPr sz="2800" kern="1200">
                <a:solidFill>
                  <a:schemeClr val="tx2"/>
                </a:solidFill>
                <a:latin typeface="Century Gothic" panose="020B0502020202020204" pitchFamily="34" charset="0"/>
                <a:ea typeface="+mn-ea"/>
                <a:cs typeface="+mn-cs"/>
              </a:defRPr>
            </a:lvl1pPr>
            <a:lvl2pPr marL="6873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400" kern="1200">
                <a:solidFill>
                  <a:schemeClr val="tx2"/>
                </a:solidFill>
                <a:latin typeface="Century Gothic" panose="020B0502020202020204" pitchFamily="34" charset="0"/>
                <a:ea typeface="+mn-ea"/>
                <a:cs typeface="+mn-cs"/>
              </a:defRPr>
            </a:lvl2pPr>
            <a:lvl3pPr marL="97313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2000" kern="1200">
                <a:solidFill>
                  <a:schemeClr val="tx2"/>
                </a:solidFill>
                <a:latin typeface="Century Gothic" panose="020B0502020202020204" pitchFamily="34" charset="0"/>
                <a:ea typeface="+mn-ea"/>
                <a:cs typeface="+mn-cs"/>
              </a:defRPr>
            </a:lvl3pPr>
            <a:lvl4pPr marL="1257300"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4pPr>
            <a:lvl5pPr marL="1601788" indent="-225425" algn="l" defTabSz="914400" rtl="0" eaLnBrk="1" latinLnBrk="0" hangingPunct="1">
              <a:lnSpc>
                <a:spcPct val="90000"/>
              </a:lnSpc>
              <a:spcBef>
                <a:spcPts val="0"/>
              </a:spcBef>
              <a:spcAft>
                <a:spcPts val="1000"/>
              </a:spcAft>
              <a:buClr>
                <a:schemeClr val="accent3"/>
              </a:buClr>
              <a:buSzPct val="100000"/>
              <a:buFont typeface="Courier New" panose="02070309020205020404" pitchFamily="49" charset="0"/>
              <a:buChar char="o"/>
              <a:tabLst/>
              <a:defRPr sz="1800" kern="1200">
                <a:solidFill>
                  <a:schemeClr val="tx2"/>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225" indent="0">
              <a:lnSpc>
                <a:spcPct val="100000"/>
              </a:lnSpc>
              <a:spcAft>
                <a:spcPts val="600"/>
              </a:spcAft>
              <a:buNone/>
            </a:pPr>
            <a:r>
              <a:rPr lang="en-US" sz="1800" b="1" dirty="0"/>
              <a:t>Panel members</a:t>
            </a:r>
          </a:p>
          <a:p>
            <a:pPr>
              <a:lnSpc>
                <a:spcPct val="100000"/>
              </a:lnSpc>
              <a:spcAft>
                <a:spcPts val="600"/>
              </a:spcAft>
            </a:pPr>
            <a:r>
              <a:rPr lang="en-US" sz="1800" dirty="0"/>
              <a:t>Amanda Petersen (staff)</a:t>
            </a:r>
          </a:p>
        </p:txBody>
      </p:sp>
    </p:spTree>
    <p:extLst>
      <p:ext uri="{BB962C8B-B14F-4D97-AF65-F5344CB8AC3E}">
        <p14:creationId xmlns:p14="http://schemas.microsoft.com/office/powerpoint/2010/main" val="4063100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0515600" cy="914400"/>
          </a:xfrm>
        </p:spPr>
        <p:txBody>
          <a:bodyPr/>
          <a:lstStyle/>
          <a:p>
            <a:r>
              <a:rPr lang="en-US" dirty="0"/>
              <a:t>discuss</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838200" y="1409538"/>
            <a:ext cx="10515600" cy="3707982"/>
          </a:xfrm>
        </p:spPr>
        <p:txBody>
          <a:bodyPr>
            <a:normAutofit/>
          </a:bodyPr>
          <a:lstStyle/>
          <a:p>
            <a:pPr marL="22225" indent="0">
              <a:lnSpc>
                <a:spcPct val="100000"/>
              </a:lnSpc>
              <a:spcAft>
                <a:spcPts val="600"/>
              </a:spcAft>
              <a:buNone/>
            </a:pPr>
            <a:r>
              <a:rPr lang="en-US" sz="3600" b="1" dirty="0"/>
              <a:t>How can the Panel engage </a:t>
            </a:r>
            <a:r>
              <a:rPr lang="en-US" sz="3600" dirty="0"/>
              <a:t>with other councils, committees and workgroups?</a:t>
            </a:r>
          </a:p>
          <a:p>
            <a:pPr lvl="1">
              <a:lnSpc>
                <a:spcPct val="100000"/>
              </a:lnSpc>
              <a:spcAft>
                <a:spcPts val="600"/>
              </a:spcAft>
            </a:pPr>
            <a:r>
              <a:rPr lang="en-US" sz="2800" dirty="0"/>
              <a:t>As individual members</a:t>
            </a:r>
          </a:p>
          <a:p>
            <a:pPr lvl="1">
              <a:lnSpc>
                <a:spcPct val="100000"/>
              </a:lnSpc>
              <a:spcAft>
                <a:spcPts val="600"/>
              </a:spcAft>
            </a:pPr>
            <a:r>
              <a:rPr lang="en-US" sz="2800" dirty="0"/>
              <a:t>As a whole</a:t>
            </a:r>
          </a:p>
          <a:p>
            <a:pPr lvl="1">
              <a:lnSpc>
                <a:spcPct val="100000"/>
              </a:lnSpc>
              <a:spcAft>
                <a:spcPts val="600"/>
              </a:spcAft>
            </a:pPr>
            <a:r>
              <a:rPr lang="en-US" sz="2800" dirty="0"/>
              <a:t>In our work moving forward</a:t>
            </a:r>
          </a:p>
          <a:p>
            <a:pPr lvl="1">
              <a:lnSpc>
                <a:spcPct val="100000"/>
              </a:lnSpc>
              <a:spcAft>
                <a:spcPts val="600"/>
              </a:spcAft>
            </a:pPr>
            <a:endParaRPr lang="en-US" sz="2000" dirty="0"/>
          </a:p>
        </p:txBody>
      </p:sp>
    </p:spTree>
    <p:extLst>
      <p:ext uri="{BB962C8B-B14F-4D97-AF65-F5344CB8AC3E}">
        <p14:creationId xmlns:p14="http://schemas.microsoft.com/office/powerpoint/2010/main" val="3562422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111E-F2BB-4064-BB07-2BD6C6AE7B7F}"/>
              </a:ext>
            </a:extLst>
          </p:cNvPr>
          <p:cNvSpPr>
            <a:spLocks noGrp="1"/>
          </p:cNvSpPr>
          <p:nvPr>
            <p:ph type="title"/>
          </p:nvPr>
        </p:nvSpPr>
        <p:spPr>
          <a:xfrm>
            <a:off x="365760" y="301752"/>
            <a:ext cx="11254154" cy="914400"/>
          </a:xfrm>
        </p:spPr>
        <p:txBody>
          <a:bodyPr/>
          <a:lstStyle/>
          <a:p>
            <a:r>
              <a:rPr lang="en-US" sz="2800" dirty="0"/>
              <a:t>Upcoming Meetings</a:t>
            </a:r>
          </a:p>
        </p:txBody>
      </p:sp>
      <p:sp>
        <p:nvSpPr>
          <p:cNvPr id="5" name="Content Placeholder 4">
            <a:extLst>
              <a:ext uri="{FF2B5EF4-FFF2-40B4-BE49-F238E27FC236}">
                <a16:creationId xmlns:a16="http://schemas.microsoft.com/office/drawing/2014/main" id="{085A0B96-9006-45AF-B35F-DD88C71ED8E2}"/>
              </a:ext>
            </a:extLst>
          </p:cNvPr>
          <p:cNvSpPr>
            <a:spLocks noGrp="1"/>
          </p:cNvSpPr>
          <p:nvPr>
            <p:ph idx="1"/>
          </p:nvPr>
        </p:nvSpPr>
        <p:spPr>
          <a:xfrm>
            <a:off x="539647" y="1325637"/>
            <a:ext cx="11151683" cy="3898524"/>
          </a:xfrm>
        </p:spPr>
        <p:txBody>
          <a:bodyPr>
            <a:noAutofit/>
          </a:bodyPr>
          <a:lstStyle/>
          <a:p>
            <a:pPr>
              <a:lnSpc>
                <a:spcPct val="100000"/>
              </a:lnSpc>
              <a:spcAft>
                <a:spcPts val="1200"/>
              </a:spcAft>
            </a:pPr>
            <a:r>
              <a:rPr lang="en-US" dirty="0"/>
              <a:t>Requests for future agenda items:</a:t>
            </a:r>
          </a:p>
          <a:p>
            <a:pPr lvl="1">
              <a:lnSpc>
                <a:spcPct val="100000"/>
              </a:lnSpc>
              <a:spcAft>
                <a:spcPts val="1200"/>
              </a:spcAft>
            </a:pPr>
            <a:r>
              <a:rPr lang="en-US" dirty="0"/>
              <a:t>Is there a specific date/timeframe for the proposed agenda item?</a:t>
            </a:r>
          </a:p>
          <a:p>
            <a:pPr>
              <a:lnSpc>
                <a:spcPct val="100000"/>
              </a:lnSpc>
              <a:spcAft>
                <a:spcPts val="1200"/>
              </a:spcAft>
            </a:pPr>
            <a:r>
              <a:rPr lang="en-US" dirty="0"/>
              <a:t>Upcoming Meetings</a:t>
            </a:r>
          </a:p>
          <a:p>
            <a:pPr lvl="1">
              <a:lnSpc>
                <a:spcPct val="100000"/>
              </a:lnSpc>
              <a:spcAft>
                <a:spcPts val="1200"/>
              </a:spcAft>
            </a:pPr>
            <a:r>
              <a:rPr lang="en-US" dirty="0"/>
              <a:t>Kindergarten Transitions Workgroup: September 29 – 9:00 a.m.</a:t>
            </a:r>
          </a:p>
          <a:p>
            <a:pPr lvl="1">
              <a:lnSpc>
                <a:spcPct val="100000"/>
              </a:lnSpc>
              <a:spcAft>
                <a:spcPts val="1200"/>
              </a:spcAft>
            </a:pPr>
            <a:r>
              <a:rPr lang="en-US" dirty="0"/>
              <a:t>Recommendations Panel: Friday, October 16 – 9:00 a.m. via Zoom</a:t>
            </a:r>
          </a:p>
          <a:p>
            <a:pPr marL="22225" indent="0">
              <a:lnSpc>
                <a:spcPct val="100000"/>
              </a:lnSpc>
              <a:spcAft>
                <a:spcPts val="1200"/>
              </a:spcAft>
              <a:buNone/>
            </a:pPr>
            <a:r>
              <a:rPr lang="en-US" dirty="0"/>
              <a:t>	</a:t>
            </a:r>
            <a:r>
              <a:rPr lang="en-US" sz="2400" dirty="0"/>
              <a:t>Third Fridays of the month beginning at 9:00 a.m. </a:t>
            </a:r>
            <a:r>
              <a:rPr lang="en-US" dirty="0"/>
              <a:t>	</a:t>
            </a:r>
          </a:p>
          <a:p>
            <a:pPr marL="461963" lvl="1" indent="0">
              <a:lnSpc>
                <a:spcPct val="100000"/>
              </a:lnSpc>
              <a:spcAft>
                <a:spcPts val="1200"/>
              </a:spcAft>
              <a:buNone/>
            </a:pPr>
            <a:endParaRPr lang="en-US" dirty="0"/>
          </a:p>
        </p:txBody>
      </p:sp>
    </p:spTree>
    <p:extLst>
      <p:ext uri="{BB962C8B-B14F-4D97-AF65-F5344CB8AC3E}">
        <p14:creationId xmlns:p14="http://schemas.microsoft.com/office/powerpoint/2010/main" val="1554891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F93F4-D202-BD46-9D1D-1C16E8FAE061}"/>
              </a:ext>
            </a:extLst>
          </p:cNvPr>
          <p:cNvSpPr>
            <a:spLocks noGrp="1"/>
          </p:cNvSpPr>
          <p:nvPr>
            <p:ph type="title"/>
          </p:nvPr>
        </p:nvSpPr>
        <p:spPr/>
        <p:txBody>
          <a:bodyPr/>
          <a:lstStyle/>
          <a:p>
            <a:r>
              <a:rPr lang="en-US" sz="4000" dirty="0"/>
              <a:t>Adjournment</a:t>
            </a:r>
            <a:endParaRPr lang="en-US" dirty="0"/>
          </a:p>
        </p:txBody>
      </p:sp>
    </p:spTree>
    <p:extLst>
      <p:ext uri="{BB962C8B-B14F-4D97-AF65-F5344CB8AC3E}">
        <p14:creationId xmlns:p14="http://schemas.microsoft.com/office/powerpoint/2010/main" val="4023420533"/>
      </p:ext>
    </p:extLst>
  </p:cSld>
  <p:clrMapOvr>
    <a:masterClrMapping/>
  </p:clrMapOvr>
</p:sld>
</file>

<file path=ppt/theme/theme1.xml><?xml version="1.0" encoding="utf-8"?>
<a:theme xmlns:a="http://schemas.openxmlformats.org/drawingml/2006/main" name="Office Theme">
  <a:themeElements>
    <a:clrScheme name="Cabinet-All In">
      <a:dk1>
        <a:srgbClr val="1D2758"/>
      </a:dk1>
      <a:lt1>
        <a:srgbClr val="FFFFFF"/>
      </a:lt1>
      <a:dk2>
        <a:srgbClr val="1D2758"/>
      </a:dk2>
      <a:lt2>
        <a:srgbClr val="E7E6E6"/>
      </a:lt2>
      <a:accent1>
        <a:srgbClr val="318114"/>
      </a:accent1>
      <a:accent2>
        <a:srgbClr val="2B6CB4"/>
      </a:accent2>
      <a:accent3>
        <a:srgbClr val="F0B022"/>
      </a:accent3>
      <a:accent4>
        <a:srgbClr val="72BC44"/>
      </a:accent4>
      <a:accent5>
        <a:srgbClr val="6BC2E6"/>
      </a:accent5>
      <a:accent6>
        <a:srgbClr val="E33D2E"/>
      </a:accent6>
      <a:hlink>
        <a:srgbClr val="318315"/>
      </a:hlink>
      <a:folHlink>
        <a:srgbClr val="2C6EB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32F398438F2974DB1EEA8DE595B046C" ma:contentTypeVersion="12" ma:contentTypeDescription="Create a new document." ma:contentTypeScope="" ma:versionID="450d2f7cbba9f4f1b30abc41cb7a3a6b">
  <xsd:schema xmlns:xsd="http://www.w3.org/2001/XMLSchema" xmlns:xs="http://www.w3.org/2001/XMLSchema" xmlns:p="http://schemas.microsoft.com/office/2006/metadata/properties" xmlns:ns2="bd28a7e8-9af7-452a-8762-656084c0ab8d" xmlns:ns3="9c818674-1212-4e84-914d-e4d4f1296058" targetNamespace="http://schemas.microsoft.com/office/2006/metadata/properties" ma:root="true" ma:fieldsID="cce74c1009ed58d84ab8e750a02277e5" ns2:_="" ns3:_="">
    <xsd:import namespace="bd28a7e8-9af7-452a-8762-656084c0ab8d"/>
    <xsd:import namespace="9c818674-1212-4e84-914d-e4d4f129605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Location" minOccurs="0"/>
                <xsd:element ref="ns2:MediaServiceEventHashCode" minOccurs="0"/>
                <xsd:element ref="ns2:MediaServiceGenerationTim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28a7e8-9af7-452a-8762-656084c0ab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818674-1212-4e84-914d-e4d4f1296058"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406913D-35A7-4AD0-8C09-DBA42D1E55B3}">
  <ds:schemaRefs>
    <ds:schemaRef ds:uri="http://schemas.microsoft.com/sharepoint/v3/contenttype/forms"/>
  </ds:schemaRefs>
</ds:datastoreItem>
</file>

<file path=customXml/itemProps2.xml><?xml version="1.0" encoding="utf-8"?>
<ds:datastoreItem xmlns:ds="http://schemas.openxmlformats.org/officeDocument/2006/customXml" ds:itemID="{0EFA9366-1FDC-4319-8878-0001E5828F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28a7e8-9af7-452a-8762-656084c0ab8d"/>
    <ds:schemaRef ds:uri="9c818674-1212-4e84-914d-e4d4f12960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7BD1A57-9BF5-47A4-8A69-E85F34F7F340}">
  <ds:schemaRefs>
    <ds:schemaRef ds:uri="bd28a7e8-9af7-452a-8762-656084c0ab8d"/>
    <ds:schemaRef ds:uri="http://purl.org/dc/dcmitype/"/>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9c818674-1212-4e84-914d-e4d4f129605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1618</TotalTime>
  <Words>2595</Words>
  <Application>Microsoft Office PowerPoint</Application>
  <PresentationFormat>Widescreen</PresentationFormat>
  <Paragraphs>339</Paragraphs>
  <Slides>29</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Century Gothic</vt:lpstr>
      <vt:lpstr>Courier New</vt:lpstr>
      <vt:lpstr>Office Theme</vt:lpstr>
      <vt:lpstr>Early Childhood Recommendations  Panel</vt:lpstr>
      <vt:lpstr>Welcome</vt:lpstr>
      <vt:lpstr>Today’s Agenda</vt:lpstr>
      <vt:lpstr>Action items:</vt:lpstr>
      <vt:lpstr>Follow-up from last meeting</vt:lpstr>
      <vt:lpstr>Kindergarten transitions workgroup</vt:lpstr>
      <vt:lpstr>Kansans’ Open forum</vt:lpstr>
      <vt:lpstr>Kansas COVID-19 Response</vt:lpstr>
      <vt:lpstr>Kansas work to address COVID-19 as it relates to early childhood includes</vt:lpstr>
      <vt:lpstr>Discuss</vt:lpstr>
      <vt:lpstr>Discuss</vt:lpstr>
      <vt:lpstr>Early Childhood Councils, Committees and Workgroups</vt:lpstr>
      <vt:lpstr>Our goals for this discussion</vt:lpstr>
      <vt:lpstr>Kansas early childhood recommendations panel</vt:lpstr>
      <vt:lpstr>other councils, committees, and workgroups with an early childhood focus</vt:lpstr>
      <vt:lpstr>workforce development advisory group</vt:lpstr>
      <vt:lpstr>Kansas power of the positive coalition</vt:lpstr>
      <vt:lpstr>Child care systems improvement team</vt:lpstr>
      <vt:lpstr>Family Advisory Council</vt:lpstr>
      <vt:lpstr>State interagency coordinating council</vt:lpstr>
      <vt:lpstr>State Home visiting leadership team</vt:lpstr>
      <vt:lpstr>Kansas Maternal child health council</vt:lpstr>
      <vt:lpstr>Links to quality advisory group</vt:lpstr>
      <vt:lpstr>Governor’s Behavioral Health Services Planning Council’s Children’s Subcommittee</vt:lpstr>
      <vt:lpstr>Family First/Kansas Strong Statewide Interagency Advisory Board</vt:lpstr>
      <vt:lpstr>Governor’s council on education early childhood subcommittee</vt:lpstr>
      <vt:lpstr>discuss</vt:lpstr>
      <vt:lpstr>Upcoming Meetings</vt:lpstr>
      <vt:lpstr>Adjournment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Panel PPT September 18, 2020</dc:title>
  <dc:creator>Combs, Cara Beth</dc:creator>
  <cp:lastModifiedBy>Amanda Petersen</cp:lastModifiedBy>
  <cp:revision>16</cp:revision>
  <dcterms:created xsi:type="dcterms:W3CDTF">2020-01-29T14:33:12Z</dcterms:created>
  <dcterms:modified xsi:type="dcterms:W3CDTF">2020-09-18T14:05:05Z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0x010100E32F398438F2974DB1EEA8DE595B046C</vt:lpwstr>
  </property>
</Properties>
</file>