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72" r:id="rId6"/>
    <p:sldId id="275" r:id="rId7"/>
    <p:sldId id="274" r:id="rId8"/>
    <p:sldId id="281" r:id="rId9"/>
    <p:sldId id="261" r:id="rId10"/>
    <p:sldId id="282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1"/>
    <p:restoredTop sz="80340"/>
  </p:normalViewPr>
  <p:slideViewPr>
    <p:cSldViewPr snapToGrid="0">
      <p:cViewPr varScale="1">
        <p:scale>
          <a:sx n="97" d="100"/>
          <a:sy n="97" d="100"/>
        </p:scale>
        <p:origin x="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59921-C7F1-FC47-8C91-416694EB3A18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65307-0D89-8540-9F7E-D48265116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2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65307-0D89-8540-9F7E-D48265116F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ECF0-7B63-884B-BF9D-00C6B7DAE2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8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ECF0-7B63-884B-BF9D-00C6B7DAE2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7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600"/>
              </a:spcBef>
              <a:spcAft>
                <a:spcPts val="600"/>
              </a:spcAft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ECF0-7B63-884B-BF9D-00C6B7DAE2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8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ECF0-7B63-884B-BF9D-00C6B7DAE2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3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ECF0-7B63-884B-BF9D-00C6B7DAE2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ECF0-7B63-884B-BF9D-00C6B7DAE2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ECF0-7B63-884B-BF9D-00C6B7DAE2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9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6E2878-1564-994D-BAD2-E52B78866107}"/>
              </a:ext>
            </a:extLst>
          </p:cNvPr>
          <p:cNvSpPr/>
          <p:nvPr userDrawn="1"/>
        </p:nvSpPr>
        <p:spPr>
          <a:xfrm>
            <a:off x="10108096" y="606287"/>
            <a:ext cx="1818861" cy="4651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9CEE9-9D50-4141-A452-D36059D1F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5513"/>
            <a:ext cx="66294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A45C8-E2B2-B047-BE6F-FDB39249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5188"/>
            <a:ext cx="6629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5C0F9-46F8-7041-97D5-89A2E795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792-54F9-0C42-B5A6-9426A4120C41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F4A0-FC9B-CB44-A9B2-A5118A4A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7A3C1-49AA-9340-934B-FF507157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C6F9-32EA-6949-80B5-B38F12269B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E8E575-6BF9-7F4A-A8B0-988D394DFEA4}"/>
              </a:ext>
            </a:extLst>
          </p:cNvPr>
          <p:cNvSpPr/>
          <p:nvPr userDrawn="1"/>
        </p:nvSpPr>
        <p:spPr>
          <a:xfrm>
            <a:off x="0" y="-1"/>
            <a:ext cx="12192000" cy="1122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28BE03A-ADE3-3F46-B563-19518282938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406606" y="800894"/>
            <a:ext cx="3151188" cy="3562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3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36F670-5D07-DA49-A38C-8565256A77C0}"/>
              </a:ext>
            </a:extLst>
          </p:cNvPr>
          <p:cNvSpPr/>
          <p:nvPr userDrawn="1"/>
        </p:nvSpPr>
        <p:spPr>
          <a:xfrm>
            <a:off x="9104241" y="457200"/>
            <a:ext cx="2743201" cy="565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B93A5-1828-D34A-8186-28919682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27612" cy="16002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BBA65-3D96-CF46-9FF4-8A8215739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04000" y="209550"/>
            <a:ext cx="42687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0FBB4-9BFE-6842-897A-9BADE15D1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166260"/>
            <a:ext cx="5027612" cy="38115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66560-7343-1343-90BC-249F49EE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792-54F9-0C42-B5A6-9426A4120C41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FD5E3-A2E6-2847-9E73-36D7A9AC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C89B9-6242-3C4B-B277-CB13F0E1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C6F9-32EA-6949-80B5-B38F12269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4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36F670-5D07-DA49-A38C-8565256A77C0}"/>
              </a:ext>
            </a:extLst>
          </p:cNvPr>
          <p:cNvSpPr/>
          <p:nvPr userDrawn="1"/>
        </p:nvSpPr>
        <p:spPr>
          <a:xfrm>
            <a:off x="9104241" y="457200"/>
            <a:ext cx="2743201" cy="565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B93A5-1828-D34A-8186-28919682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200"/>
            <a:ext cx="4528457" cy="3482975"/>
          </a:xfrm>
        </p:spPr>
        <p:txBody>
          <a:bodyPr anchor="t"/>
          <a:lstStyle>
            <a:lvl1pPr>
              <a:lnSpc>
                <a:spcPct val="13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BBA65-3D96-CF46-9FF4-8A8215739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04000" y="209550"/>
            <a:ext cx="42687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66560-7343-1343-90BC-249F49EE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792-54F9-0C42-B5A6-9426A4120C41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FD5E3-A2E6-2847-9E73-36D7A9AC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C89B9-6242-3C4B-B277-CB13F0E1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C6F9-32EA-6949-80B5-B38F12269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9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36F670-5D07-DA49-A38C-8565256A77C0}"/>
              </a:ext>
            </a:extLst>
          </p:cNvPr>
          <p:cNvSpPr/>
          <p:nvPr userDrawn="1"/>
        </p:nvSpPr>
        <p:spPr>
          <a:xfrm>
            <a:off x="9104241" y="457200"/>
            <a:ext cx="2743201" cy="565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B93A5-1828-D34A-8186-28919682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276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BBA65-3D96-CF46-9FF4-8A8215739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04000" y="209550"/>
            <a:ext cx="42687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0FBB4-9BFE-6842-897A-9BADE15D1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260"/>
            <a:ext cx="5027612" cy="38115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66560-7343-1343-90BC-249F49EE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792-54F9-0C42-B5A6-9426A4120C41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FD5E3-A2E6-2847-9E73-36D7A9AC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C89B9-6242-3C4B-B277-CB13F0E1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C6F9-32EA-6949-80B5-B38F12269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36F670-5D07-DA49-A38C-8565256A77C0}"/>
              </a:ext>
            </a:extLst>
          </p:cNvPr>
          <p:cNvSpPr/>
          <p:nvPr userDrawn="1"/>
        </p:nvSpPr>
        <p:spPr>
          <a:xfrm>
            <a:off x="9104241" y="457200"/>
            <a:ext cx="2743201" cy="5651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B93A5-1828-D34A-8186-28919682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276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BBA65-3D96-CF46-9FF4-8A8215739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04000" y="209550"/>
            <a:ext cx="42687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0FBB4-9BFE-6842-897A-9BADE15D1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260"/>
            <a:ext cx="5027613" cy="38115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66560-7343-1343-90BC-249F49EE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792-54F9-0C42-B5A6-9426A4120C41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FD5E3-A2E6-2847-9E73-36D7A9AC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C89B9-6242-3C4B-B277-CB13F0E1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C6F9-32EA-6949-80B5-B38F12269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22D5-9583-A24D-96E8-AFEC0E2D5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DE7DA-D77B-FA43-9277-EA93A6AF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792-54F9-0C42-B5A6-9426A4120C41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784D5-B5DC-1F49-A5AD-D47B3BE5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6332C-F5E4-2740-846A-85BFFF26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C6F9-32EA-6949-80B5-B38F12269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2AA16-AA16-C54B-B386-202F549E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792-54F9-0C42-B5A6-9426A4120C41}" type="datetimeFigureOut">
              <a:rPr lang="en-US" smtClean="0"/>
              <a:t>1/30/25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1451A-B1C6-E74B-92E5-757C30D8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242C4-5A92-6942-B26E-F26C4F43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C6F9-32EA-6949-80B5-B38F12269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2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FB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2AA16-AA16-C54B-B386-202F549E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792-54F9-0C42-B5A6-9426A4120C41}" type="datetimeFigureOut">
              <a:rPr lang="en-US" smtClean="0"/>
              <a:t>1/30/25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1451A-B1C6-E74B-92E5-757C30D8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242C4-5A92-6942-B26E-F26C4F43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C6F9-32EA-6949-80B5-B38F12269B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091D71-7615-8DF8-23EF-4256A135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188720"/>
          </a:xfrm>
        </p:spPr>
        <p:txBody>
          <a:bodyPr/>
          <a:lstStyle>
            <a:lvl1pPr algn="ctr">
              <a:defRPr>
                <a:solidFill>
                  <a:srgbClr val="FBF2D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1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8D667-1189-A64C-8ADA-9B911409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E861C-15FE-1B4C-A30D-405AD6DD3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0611B-37E5-984F-A1B3-50187B292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EC792-54F9-0C42-B5A6-9426A4120C41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6FBD7-728A-F84D-81E5-10DFC9D72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271EE-F96C-C944-9332-641273212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C6F9-32EA-6949-80B5-B38F12269B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BB955-891F-B34A-974B-7D7AB473EB03}"/>
              </a:ext>
            </a:extLst>
          </p:cNvPr>
          <p:cNvSpPr/>
          <p:nvPr userDrawn="1"/>
        </p:nvSpPr>
        <p:spPr>
          <a:xfrm>
            <a:off x="0" y="-2"/>
            <a:ext cx="12192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9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61" r:id="rId4"/>
    <p:sldLayoutId id="2147483662" r:id="rId5"/>
    <p:sldLayoutId id="2147483654" r:id="rId6"/>
    <p:sldLayoutId id="2147483655" r:id="rId7"/>
    <p:sldLayoutId id="2147483664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spc="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sYdW2zD-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w7BkSbhad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sthrivingfamilie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A008E6-CB5F-DA4F-8BF3-4CE0A535E0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 Us!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550537-71A4-0844-B7EF-EB2F788B5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National Movement to Reinvent Child Welfare and the Foster Care System</a:t>
            </a:r>
          </a:p>
        </p:txBody>
      </p:sp>
      <p:pic>
        <p:nvPicPr>
          <p:cNvPr id="11" name="Picture 10" descr="Kansas Thriving Families">
            <a:extLst>
              <a:ext uri="{FF2B5EF4-FFF2-40B4-BE49-F238E27FC236}">
                <a16:creationId xmlns:a16="http://schemas.microsoft.com/office/drawing/2014/main" id="{D8264F95-AD7B-F149-906D-C22D4E677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36713"/>
            <a:ext cx="2798177" cy="1563687"/>
          </a:xfrm>
          <a:prstGeom prst="rect">
            <a:avLst/>
          </a:prstGeom>
        </p:spPr>
      </p:pic>
      <p:pic>
        <p:nvPicPr>
          <p:cNvPr id="8" name="Picture Placeholder 7" descr="Mother holding child in her lap while going down a slide">
            <a:extLst>
              <a:ext uri="{FF2B5EF4-FFF2-40B4-BE49-F238E27FC236}">
                <a16:creationId xmlns:a16="http://schemas.microsoft.com/office/drawing/2014/main" id="{BF8E5305-AAEF-5249-AA5B-48E0C6223C5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4"/>
          <a:srcRect l="20263" r="13359"/>
          <a:stretch/>
        </p:blipFill>
        <p:spPr>
          <a:xfrm>
            <a:off x="7991061" y="387517"/>
            <a:ext cx="3593237" cy="4062077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D49048-1A09-074B-8C48-9947AD11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6436" y="1146865"/>
            <a:ext cx="2550491" cy="3690177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81D32E-91CB-6CAD-B094-6E0150F175CB}"/>
              </a:ext>
            </a:extLst>
          </p:cNvPr>
          <p:cNvSpPr/>
          <p:nvPr/>
        </p:nvSpPr>
        <p:spPr>
          <a:xfrm>
            <a:off x="4637907" y="5865812"/>
            <a:ext cx="3172663" cy="392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en-US" u="sng" dirty="0">
                <a:hlinkClick r:id="rId3"/>
              </a:rPr>
              <a:t>VIDEO: Invest in Well-being</a:t>
            </a:r>
            <a:endParaRPr lang="en-US" dirty="0"/>
          </a:p>
        </p:txBody>
      </p:sp>
      <p:sp>
        <p:nvSpPr>
          <p:cNvPr id="17" name="Title 16" hidden="1">
            <a:extLst>
              <a:ext uri="{FF2B5EF4-FFF2-40B4-BE49-F238E27FC236}">
                <a16:creationId xmlns:a16="http://schemas.microsoft.com/office/drawing/2014/main" id="{FEB56629-55DE-EF78-E10D-48F32387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 in Wellness Video</a:t>
            </a:r>
          </a:p>
        </p:txBody>
      </p:sp>
      <p:pic>
        <p:nvPicPr>
          <p:cNvPr id="14" name="Picture Placeholder 13" descr="Video play button over video thumbnail">
            <a:hlinkClick r:id="rId3"/>
            <a:extLst>
              <a:ext uri="{FF2B5EF4-FFF2-40B4-BE49-F238E27FC236}">
                <a16:creationId xmlns:a16="http://schemas.microsoft.com/office/drawing/2014/main" id="{CE36D5C8-0DFF-0288-E8E6-EAF64038B14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4"/>
          <a:srcRect r="50"/>
          <a:stretch/>
        </p:blipFill>
        <p:spPr>
          <a:xfrm>
            <a:off x="1871660" y="992187"/>
            <a:ext cx="8448675" cy="4873625"/>
          </a:xfrm>
        </p:spPr>
      </p:pic>
    </p:spTree>
    <p:extLst>
      <p:ext uri="{BB962C8B-B14F-4D97-AF65-F5344CB8AC3E}">
        <p14:creationId xmlns:p14="http://schemas.microsoft.com/office/powerpoint/2010/main" val="280443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D872BF-79C1-7BD8-F048-04461990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Thriving Families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5A3A9-A1A3-65DF-BA09-BC1E95FC9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child deserves a nurturing family.</a:t>
            </a:r>
          </a:p>
          <a:p>
            <a:r>
              <a:rPr lang="en-US" dirty="0"/>
              <a:t>Every family deserves to live in a safe, supportive community.</a:t>
            </a:r>
          </a:p>
          <a:p>
            <a:r>
              <a:rPr lang="en-US" dirty="0"/>
              <a:t>We can offer better support and resources for children and the adults in their lives – parents, family members, caregivers, and educators – </a:t>
            </a:r>
            <a:r>
              <a:rPr lang="en-US" b="1" i="1" dirty="0">
                <a:latin typeface="Century Gothic" panose="020B0502020202020204" pitchFamily="34" charset="0"/>
              </a:rPr>
              <a:t>before</a:t>
            </a:r>
            <a:r>
              <a:rPr lang="en-US" dirty="0"/>
              <a:t> they come in contact with agencies like child protective services.</a:t>
            </a:r>
          </a:p>
          <a:p>
            <a:r>
              <a:rPr lang="en-US" b="1" dirty="0"/>
              <a:t>Separation must be a last resort.</a:t>
            </a:r>
          </a:p>
          <a:p>
            <a:endParaRPr lang="en-US" dirty="0"/>
          </a:p>
        </p:txBody>
      </p:sp>
      <p:pic>
        <p:nvPicPr>
          <p:cNvPr id="9" name="Picture Placeholder 8" descr="Dad with adolescent sons by river">
            <a:extLst>
              <a:ext uri="{FF2B5EF4-FFF2-40B4-BE49-F238E27FC236}">
                <a16:creationId xmlns:a16="http://schemas.microsoft.com/office/drawing/2014/main" id="{D1CE7163-036C-B2EB-1DC4-4B6166C110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821" b="4821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8A5943-0EB0-3A4B-AE57-55AD978D6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1229" y="330200"/>
            <a:ext cx="3396935" cy="5054600"/>
          </a:xfrm>
          <a:prstGeom prst="rect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7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280D-616B-AB47-BD00-783DB653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48213" cy="1600200"/>
          </a:xfrm>
        </p:spPr>
        <p:txBody>
          <a:bodyPr/>
          <a:lstStyle/>
          <a:p>
            <a:r>
              <a:rPr lang="en-US" dirty="0"/>
              <a:t>If we don’t make critical changes…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98CD12-BBDF-CD44-AC8F-03CBC8CD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Avoidable family separation into foster care will continue—Kansas has one of the highest state rates of kids in foster care. </a:t>
            </a:r>
          </a:p>
          <a:p>
            <a:r>
              <a:rPr lang="en-US" dirty="0"/>
              <a:t>Parents will continue struggling to navigate child welfare procedures and rules.</a:t>
            </a:r>
          </a:p>
          <a:p>
            <a:r>
              <a:rPr lang="en-US" dirty="0"/>
              <a:t>Cycles of multigenerational trauma and poverty will perpetuate.</a:t>
            </a:r>
          </a:p>
        </p:txBody>
      </p:sp>
      <p:pic>
        <p:nvPicPr>
          <p:cNvPr id="8" name="Picture Placeholder 7" descr="Small child crawling on a front porch while father watches from the doorway">
            <a:extLst>
              <a:ext uri="{FF2B5EF4-FFF2-40B4-BE49-F238E27FC236}">
                <a16:creationId xmlns:a16="http://schemas.microsoft.com/office/drawing/2014/main" id="{5CB1419F-919D-1A4A-9079-D13D06BE42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7154" r="17154"/>
          <a:stretch/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BA03D4-D588-5944-97C6-EF1C0A7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076690" y="1305322"/>
            <a:ext cx="5106988" cy="3410744"/>
          </a:xfrm>
          <a:prstGeom prst="rect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280D-616B-AB47-BD00-783DB653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it look like if Kansans never needed the child protection hotline? </a:t>
            </a:r>
          </a:p>
        </p:txBody>
      </p:sp>
      <p:pic>
        <p:nvPicPr>
          <p:cNvPr id="12" name="Picture Placeholder 11" descr="Mother kissing child's cheek">
            <a:extLst>
              <a:ext uri="{FF2B5EF4-FFF2-40B4-BE49-F238E27FC236}">
                <a16:creationId xmlns:a16="http://schemas.microsoft.com/office/drawing/2014/main" id="{F4230D6F-076E-0749-9823-4899660A99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0803" r="20803"/>
          <a:stretch/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BD36E5-F700-D44A-B4A9-3B91489EF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3800" y="660400"/>
            <a:ext cx="5106988" cy="3263900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7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0C43AA-C4CE-487F-8377-90F1820A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EB88E-16E3-7550-0043-2442E8E14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concrete needs of more children and families are met, and policy clearly differentiates maltreatment from poverty.</a:t>
            </a:r>
          </a:p>
          <a:p>
            <a:r>
              <a:rPr lang="en-US" dirty="0"/>
              <a:t>Kansas has more flexibility to spend funds on supports and legal representation that can keep children safe with their families.</a:t>
            </a:r>
          </a:p>
          <a:p>
            <a:r>
              <a:rPr lang="en-US" dirty="0"/>
              <a:t>Communities work to reallocate resources into upstream, well-being services that reduce the need for foster care.</a:t>
            </a:r>
          </a:p>
          <a:p>
            <a:endParaRPr lang="en-US" dirty="0"/>
          </a:p>
        </p:txBody>
      </p:sp>
      <p:pic>
        <p:nvPicPr>
          <p:cNvPr id="7" name="Picture Placeholder 6" descr="Mother holding a coffee mug with her arm around a teen boy">
            <a:extLst>
              <a:ext uri="{FF2B5EF4-FFF2-40B4-BE49-F238E27FC236}">
                <a16:creationId xmlns:a16="http://schemas.microsoft.com/office/drawing/2014/main" id="{C69CC946-D55F-4A43-804A-3B79F42A0C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0803" r="20803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710DD5-8429-8E41-BFD1-B9E6EB875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75400" y="660400"/>
            <a:ext cx="5005388" cy="3263900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CDC433-57D0-584F-89CD-3F0ACBA2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Words We Choose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A41FD-4465-1A4E-BA75-402447EAF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The words we use in our work and as community members are important. How do we choose more proactive words that help meet families where they are? 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en-US" b="1" dirty="0"/>
              <a:t>Words that support thriving families.  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</a:pPr>
            <a:r>
              <a:rPr lang="en-US" u="sng" dirty="0">
                <a:hlinkClick r:id="rId3"/>
              </a:rPr>
              <a:t>VIDEO: The Words We Choose to Use</a:t>
            </a:r>
            <a:endParaRPr lang="en-US" dirty="0"/>
          </a:p>
        </p:txBody>
      </p:sp>
      <p:pic>
        <p:nvPicPr>
          <p:cNvPr id="7" name="Picture Placeholder 6" descr="White text on black background &quot;the words we choose to use.&quot;">
            <a:extLst>
              <a:ext uri="{FF2B5EF4-FFF2-40B4-BE49-F238E27FC236}">
                <a16:creationId xmlns:a16="http://schemas.microsoft.com/office/drawing/2014/main" id="{0661FC1F-6554-5A41-B966-7C46FBFE97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6479" t="1330" r="25149"/>
          <a:stretch/>
        </p:blipFill>
        <p:spPr>
          <a:xfrm>
            <a:off x="6604000" y="209550"/>
            <a:ext cx="4268788" cy="4873625"/>
          </a:xfrm>
        </p:spPr>
      </p:pic>
    </p:spTree>
    <p:extLst>
      <p:ext uri="{BB962C8B-B14F-4D97-AF65-F5344CB8AC3E}">
        <p14:creationId xmlns:p14="http://schemas.microsoft.com/office/powerpoint/2010/main" val="334526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979B0C-87C8-A247-BFB7-826C65EC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446712" cy="1600200"/>
          </a:xfrm>
        </p:spPr>
        <p:txBody>
          <a:bodyPr/>
          <a:lstStyle/>
          <a:p>
            <a:r>
              <a:rPr lang="en-US" dirty="0"/>
              <a:t>Invest in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E4587-2AF1-FB4F-B2D9-0F2ECB5A6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49048" cy="3811588"/>
          </a:xfrm>
        </p:spPr>
        <p:txBody>
          <a:bodyPr>
            <a:normAutofit/>
          </a:bodyPr>
          <a:lstStyle/>
          <a:p>
            <a:pPr fontAlgn="base">
              <a:lnSpc>
                <a:spcPct val="130000"/>
              </a:lnSpc>
            </a:pPr>
            <a:r>
              <a:rPr lang="en-US" b="1" dirty="0"/>
              <a:t>How do we ensure that Kansas families thrive? </a:t>
            </a:r>
          </a:p>
          <a:p>
            <a:pPr fontAlgn="base">
              <a:lnSpc>
                <a:spcPct val="130000"/>
              </a:lnSpc>
            </a:pPr>
            <a:r>
              <a:rPr lang="en-US" dirty="0"/>
              <a:t>We invest in communities and systems of care that prioritize keeping families together.</a:t>
            </a:r>
          </a:p>
          <a:p>
            <a:pPr fontAlgn="base">
              <a:lnSpc>
                <a:spcPct val="130000"/>
              </a:lnSpc>
            </a:pPr>
            <a:r>
              <a:rPr lang="en-US" dirty="0"/>
              <a:t>Learn more…</a:t>
            </a:r>
          </a:p>
          <a:p>
            <a:pPr fontAlgn="base">
              <a:lnSpc>
                <a:spcPct val="130000"/>
              </a:lnSpc>
            </a:pPr>
            <a:r>
              <a:rPr lang="en-US" b="1" spc="2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ksthrivingfamilies.org</a:t>
            </a:r>
            <a:endParaRPr lang="en-US" b="1" spc="200" dirty="0">
              <a:latin typeface="+mj-lt"/>
            </a:endParaRPr>
          </a:p>
        </p:txBody>
      </p:sp>
      <p:pic>
        <p:nvPicPr>
          <p:cNvPr id="7" name="Picture Placeholder 6" descr="supporting image for the kansas thriving families website with logo and image of 2 parents holding a baby">
            <a:extLst>
              <a:ext uri="{FF2B5EF4-FFF2-40B4-BE49-F238E27FC236}">
                <a16:creationId xmlns:a16="http://schemas.microsoft.com/office/drawing/2014/main" id="{98477EA7-F239-FF4F-8801-E04A9C3D30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-45" r="761" b="5798"/>
          <a:stretch/>
        </p:blipFill>
        <p:spPr>
          <a:xfrm>
            <a:off x="5993221" y="1257300"/>
            <a:ext cx="5728880" cy="4076701"/>
          </a:xfr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4311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binet">
      <a:dk1>
        <a:srgbClr val="1D2758"/>
      </a:dk1>
      <a:lt1>
        <a:srgbClr val="FFFFFF"/>
      </a:lt1>
      <a:dk2>
        <a:srgbClr val="1D2758"/>
      </a:dk2>
      <a:lt2>
        <a:srgbClr val="E7E6E6"/>
      </a:lt2>
      <a:accent1>
        <a:srgbClr val="3E9A2C"/>
      </a:accent1>
      <a:accent2>
        <a:srgbClr val="2B6CB4"/>
      </a:accent2>
      <a:accent3>
        <a:srgbClr val="F0B022"/>
      </a:accent3>
      <a:accent4>
        <a:srgbClr val="72BC44"/>
      </a:accent4>
      <a:accent5>
        <a:srgbClr val="6BC2E6"/>
      </a:accent5>
      <a:accent6>
        <a:srgbClr val="E33D2E"/>
      </a:accent6>
      <a:hlink>
        <a:srgbClr val="318315"/>
      </a:hlink>
      <a:folHlink>
        <a:srgbClr val="2C6EB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2F398438F2974DB1EEA8DE595B046C" ma:contentTypeVersion="16" ma:contentTypeDescription="Create a new document." ma:contentTypeScope="" ma:versionID="a0e21a2daa436001b87863f2ec8dea6c">
  <xsd:schema xmlns:xsd="http://www.w3.org/2001/XMLSchema" xmlns:xs="http://www.w3.org/2001/XMLSchema" xmlns:p="http://schemas.microsoft.com/office/2006/metadata/properties" xmlns:ns2="bd28a7e8-9af7-452a-8762-656084c0ab8d" xmlns:ns3="9c818674-1212-4e84-914d-e4d4f1296058" xmlns:ns4="27b10c13-73e3-447d-933c-8a99a2fbcdb7" targetNamespace="http://schemas.microsoft.com/office/2006/metadata/properties" ma:root="true" ma:fieldsID="c124452293cb8e79b41dc707fb98502e" ns2:_="" ns3:_="" ns4:_="">
    <xsd:import namespace="bd28a7e8-9af7-452a-8762-656084c0ab8d"/>
    <xsd:import namespace="9c818674-1212-4e84-914d-e4d4f1296058"/>
    <xsd:import namespace="27b10c13-73e3-447d-933c-8a99a2fbcd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8a7e8-9af7-452a-8762-656084c0ab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2c5899-478d-4689-af14-80570c5f1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18674-1212-4e84-914d-e4d4f12960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10c13-73e3-447d-933c-8a99a2fbcdb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27d9074-eda7-4c64-8993-dc1de1dd2f61}" ma:internalName="TaxCatchAll" ma:showField="CatchAllData" ma:web="27b10c13-73e3-447d-933c-8a99a2fbcd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16A82F-162E-4E9C-ADA4-99CD8A89F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28a7e8-9af7-452a-8762-656084c0ab8d"/>
    <ds:schemaRef ds:uri="9c818674-1212-4e84-914d-e4d4f1296058"/>
    <ds:schemaRef ds:uri="27b10c13-73e3-447d-933c-8a99a2fbcd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5C9E37-E006-4F2D-B55D-5BE652AFFF74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d28a7e8-9af7-452a-8762-656084c0ab8d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27b10c13-73e3-447d-933c-8a99a2fbcdb7"/>
    <ds:schemaRef ds:uri="9c818674-1212-4e84-914d-e4d4f129605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DFDBBA-B0FB-489D-8691-6D2E7C4155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302</Words>
  <Application>Microsoft Macintosh PowerPoint</Application>
  <PresentationFormat>Widescreen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Join Us!</vt:lpstr>
      <vt:lpstr>Invest in Wellness Video</vt:lpstr>
      <vt:lpstr>Thriving Families</vt:lpstr>
      <vt:lpstr>If we don’t make critical changes…</vt:lpstr>
      <vt:lpstr>What would it look like if Kansans never needed the child protection hotline? </vt:lpstr>
      <vt:lpstr>What if?</vt:lpstr>
      <vt:lpstr>The Words We Choose</vt:lpstr>
      <vt:lpstr>Invest in Well-being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Thriving Families</dc:title>
  <dc:subject/>
  <dc:creator/>
  <cp:keywords/>
  <dc:description/>
  <cp:lastModifiedBy>London, Shala D.</cp:lastModifiedBy>
  <cp:revision>38</cp:revision>
  <dcterms:created xsi:type="dcterms:W3CDTF">2022-04-01T21:23:27Z</dcterms:created>
  <dcterms:modified xsi:type="dcterms:W3CDTF">2025-01-30T21:24:18Z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0x010100E32F398438F2974DB1EEA8DE595B046C</vt:lpwstr>
  </property>
</Properties>
</file>